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5"/>
  </p:notesMasterIdLst>
  <p:sldIdLst>
    <p:sldId id="256" r:id="rId2"/>
    <p:sldId id="356" r:id="rId3"/>
    <p:sldId id="257" r:id="rId4"/>
    <p:sldId id="258" r:id="rId5"/>
    <p:sldId id="261" r:id="rId6"/>
    <p:sldId id="357" r:id="rId7"/>
    <p:sldId id="358" r:id="rId8"/>
    <p:sldId id="304" r:id="rId9"/>
    <p:sldId id="321" r:id="rId10"/>
    <p:sldId id="322" r:id="rId11"/>
    <p:sldId id="325" r:id="rId12"/>
    <p:sldId id="327" r:id="rId13"/>
    <p:sldId id="328" r:id="rId14"/>
    <p:sldId id="329" r:id="rId15"/>
    <p:sldId id="330" r:id="rId16"/>
    <p:sldId id="331" r:id="rId17"/>
    <p:sldId id="309" r:id="rId18"/>
    <p:sldId id="310" r:id="rId19"/>
    <p:sldId id="311" r:id="rId20"/>
    <p:sldId id="312" r:id="rId21"/>
    <p:sldId id="313" r:id="rId22"/>
    <p:sldId id="314" r:id="rId23"/>
    <p:sldId id="315" r:id="rId24"/>
    <p:sldId id="316" r:id="rId25"/>
    <p:sldId id="332" r:id="rId26"/>
    <p:sldId id="318" r:id="rId27"/>
    <p:sldId id="334" r:id="rId28"/>
    <p:sldId id="338" r:id="rId29"/>
    <p:sldId id="333" r:id="rId30"/>
    <p:sldId id="335" r:id="rId31"/>
    <p:sldId id="336" r:id="rId32"/>
    <p:sldId id="360" r:id="rId33"/>
    <p:sldId id="337" r:id="rId34"/>
    <p:sldId id="340" r:id="rId35"/>
    <p:sldId id="341" r:id="rId36"/>
    <p:sldId id="342" r:id="rId37"/>
    <p:sldId id="343" r:id="rId38"/>
    <p:sldId id="361" r:id="rId39"/>
    <p:sldId id="362" r:id="rId40"/>
    <p:sldId id="363" r:id="rId41"/>
    <p:sldId id="364" r:id="rId42"/>
    <p:sldId id="365" r:id="rId43"/>
    <p:sldId id="355" r:id="rId44"/>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1326" y="54"/>
      </p:cViewPr>
      <p:guideLst>
        <p:guide orient="horz" pos="2160"/>
        <p:guide pos="2880"/>
      </p:guideLst>
    </p:cSldViewPr>
  </p:slideViewPr>
  <p:notesTextViewPr>
    <p:cViewPr>
      <p:scale>
        <a:sx n="1" d="1"/>
        <a:sy n="1" d="1"/>
      </p:scale>
      <p:origin x="0" y="0"/>
    </p:cViewPr>
  </p:notesTextViewPr>
  <p:sorterViewPr>
    <p:cViewPr>
      <p:scale>
        <a:sx n="100" d="100"/>
        <a:sy n="100" d="100"/>
      </p:scale>
      <p:origin x="0" y="-664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A51D72-4DEE-43C7-AB51-50426CA0E63B}" type="datetimeFigureOut">
              <a:rPr lang="en-US" smtClean="0"/>
              <a:pPr/>
              <a:t>9/14/2025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FD55DA-2722-4498-A0E5-8B193179E3D6}" type="slidenum">
              <a:rPr lang="en-US" smtClean="0"/>
              <a:pPr/>
              <a:t>‹#›</a:t>
            </a:fld>
            <a:endParaRPr lang="en-US"/>
          </a:p>
        </p:txBody>
      </p:sp>
    </p:spTree>
    <p:extLst>
      <p:ext uri="{BB962C8B-B14F-4D97-AF65-F5344CB8AC3E}">
        <p14:creationId xmlns:p14="http://schemas.microsoft.com/office/powerpoint/2010/main" val="2553509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D5F5224C-D694-4D75-BDA7-AF530CEC96A4}" type="datetimeFigureOut">
              <a:rPr lang="en-US" smtClean="0"/>
              <a:pPr/>
              <a:t>9/14/2025</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E5DD3622-F15B-410C-99DE-1B4465F3A19D}"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5F5224C-D694-4D75-BDA7-AF530CEC96A4}" type="datetimeFigureOut">
              <a:rPr lang="en-US" smtClean="0"/>
              <a:pPr/>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D3622-F15B-410C-99DE-1B4465F3A1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5F5224C-D694-4D75-BDA7-AF530CEC96A4}" type="datetimeFigureOut">
              <a:rPr lang="en-US" smtClean="0"/>
              <a:pPr/>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D3622-F15B-410C-99DE-1B4465F3A19D}"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D5F5224C-D694-4D75-BDA7-AF530CEC96A4}" type="datetimeFigureOut">
              <a:rPr lang="en-US" smtClean="0"/>
              <a:pPr/>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D3622-F15B-410C-99DE-1B4465F3A19D}"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D5F5224C-D694-4D75-BDA7-AF530CEC96A4}" type="datetimeFigureOut">
              <a:rPr lang="en-US" smtClean="0"/>
              <a:pPr/>
              <a:t>9/14/2025</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E5DD3622-F15B-410C-99DE-1B4465F3A19D}"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5F5224C-D694-4D75-BDA7-AF530CEC96A4}" type="datetimeFigureOut">
              <a:rPr lang="en-US" smtClean="0"/>
              <a:pPr/>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DD3622-F15B-410C-99DE-1B4465F3A19D}"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D5F5224C-D694-4D75-BDA7-AF530CEC96A4}" type="datetimeFigureOut">
              <a:rPr lang="en-US" smtClean="0"/>
              <a:pPr/>
              <a:t>9/14/2025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DD3622-F15B-410C-99DE-1B4465F3A19D}"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5F5224C-D694-4D75-BDA7-AF530CEC96A4}" type="datetimeFigureOut">
              <a:rPr lang="en-US" smtClean="0"/>
              <a:pPr/>
              <a:t>9/14/2025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DD3622-F15B-410C-99DE-1B4465F3A19D}"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F5224C-D694-4D75-BDA7-AF530CEC96A4}" type="datetimeFigureOut">
              <a:rPr lang="en-US" smtClean="0"/>
              <a:pPr/>
              <a:t>9/14/2025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DD3622-F15B-410C-99DE-1B4465F3A19D}"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5F5224C-D694-4D75-BDA7-AF530CEC96A4}" type="datetimeFigureOut">
              <a:rPr lang="en-US" smtClean="0"/>
              <a:pPr/>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DD3622-F15B-410C-99DE-1B4465F3A19D}"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5F5224C-D694-4D75-BDA7-AF530CEC96A4}" type="datetimeFigureOut">
              <a:rPr lang="en-US" smtClean="0"/>
              <a:pPr/>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DD3622-F15B-410C-99DE-1B4465F3A19D}"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5F5224C-D694-4D75-BDA7-AF530CEC96A4}" type="datetimeFigureOut">
              <a:rPr lang="en-US" smtClean="0"/>
              <a:pPr/>
              <a:t>9/14/2025</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E5DD3622-F15B-410C-99DE-1B4465F3A19D}"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671668"/>
            <a:ext cx="6858000" cy="1205132"/>
          </a:xfrm>
        </p:spPr>
        <p:txBody>
          <a:bodyPr>
            <a:normAutofit/>
          </a:bodyPr>
          <a:lstStyle/>
          <a:p>
            <a:r>
              <a:rPr lang="en-US" dirty="0"/>
              <a:t>Discrete Mathematics</a:t>
            </a:r>
            <a:br>
              <a:rPr lang="en-US" dirty="0"/>
            </a:br>
            <a:r>
              <a:rPr lang="en-US" dirty="0"/>
              <a:t>Ass. Prof. </a:t>
            </a:r>
            <a:r>
              <a:rPr lang="en-US" dirty="0" smtClean="0"/>
              <a:t>Khaled </a:t>
            </a:r>
            <a:r>
              <a:rPr lang="en-US" dirty="0"/>
              <a:t>Elshafey</a:t>
            </a:r>
          </a:p>
        </p:txBody>
      </p:sp>
      <p:sp>
        <p:nvSpPr>
          <p:cNvPr id="3" name="Subtitle 2"/>
          <p:cNvSpPr>
            <a:spLocks noGrp="1"/>
          </p:cNvSpPr>
          <p:nvPr>
            <p:ph type="subTitle" idx="1"/>
          </p:nvPr>
        </p:nvSpPr>
        <p:spPr/>
        <p:txBody>
          <a:bodyPr/>
          <a:lstStyle/>
          <a:p>
            <a:pPr algn="ctr"/>
            <a:r>
              <a:rPr lang="en-US" dirty="0"/>
              <a:t>Lecture (1) </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tx1"/>
                </a:solidFill>
              </a:rPr>
              <a:t>Proofs:</a:t>
            </a:r>
            <a:endParaRPr lang="ar-EG" b="1" dirty="0">
              <a:solidFill>
                <a:schemeClr val="tx1"/>
              </a:solidFill>
            </a:endParaRPr>
          </a:p>
        </p:txBody>
      </p:sp>
      <p:sp>
        <p:nvSpPr>
          <p:cNvPr id="3" name="Content Placeholder 2"/>
          <p:cNvSpPr>
            <a:spLocks noGrp="1"/>
          </p:cNvSpPr>
          <p:nvPr>
            <p:ph sz="quarter" idx="1"/>
          </p:nvPr>
        </p:nvSpPr>
        <p:spPr/>
        <p:txBody>
          <a:bodyPr>
            <a:normAutofit/>
          </a:bodyPr>
          <a:lstStyle/>
          <a:p>
            <a:r>
              <a:rPr lang="en-US" sz="3000" dirty="0">
                <a:latin typeface="Calibri" panose="020F0502020204030204" pitchFamily="34" charset="0"/>
              </a:rPr>
              <a:t>To understand mathematics, we must understand what makes up a correct mathematical </a:t>
            </a:r>
            <a:r>
              <a:rPr lang="en-US" sz="3000" dirty="0" smtClean="0">
                <a:latin typeface="Calibri" panose="020F0502020204030204" pitchFamily="34" charset="0"/>
              </a:rPr>
              <a:t>argument? </a:t>
            </a:r>
            <a:r>
              <a:rPr lang="en-US" sz="3000" dirty="0">
                <a:latin typeface="Calibri" panose="020F0502020204030204" pitchFamily="34" charset="0"/>
              </a:rPr>
              <a:t>that is, a proof. </a:t>
            </a:r>
            <a:endParaRPr lang="en-US" sz="3000" dirty="0" smtClean="0">
              <a:latin typeface="Calibri" panose="020F0502020204030204" pitchFamily="34" charset="0"/>
            </a:endParaRPr>
          </a:p>
          <a:p>
            <a:r>
              <a:rPr lang="en-US" sz="3000" dirty="0">
                <a:latin typeface="Calibri" panose="020F0502020204030204" pitchFamily="34" charset="0"/>
              </a:rPr>
              <a:t>Once we prove a mathematical statement is true, we call it a theorem</a:t>
            </a:r>
            <a:r>
              <a:rPr lang="en-US" sz="3000" dirty="0" smtClean="0">
                <a:latin typeface="Calibri" panose="020F0502020204030204" pitchFamily="34" charset="0"/>
              </a:rPr>
              <a:t>.</a:t>
            </a:r>
          </a:p>
          <a:p>
            <a:r>
              <a:rPr lang="en-US" sz="3000" dirty="0" smtClean="0">
                <a:latin typeface="Calibri" panose="020F0502020204030204" pitchFamily="34" charset="0"/>
              </a:rPr>
              <a:t>Proofs </a:t>
            </a:r>
            <a:r>
              <a:rPr lang="en-US" sz="3000" dirty="0">
                <a:latin typeface="Calibri" panose="020F0502020204030204" pitchFamily="34" charset="0"/>
              </a:rPr>
              <a:t>are used to verify that computer programs produce the correct output for all possible input </a:t>
            </a:r>
            <a:r>
              <a:rPr lang="en-US" sz="3000" dirty="0" smtClean="0">
                <a:latin typeface="Calibri" panose="020F0502020204030204" pitchFamily="34" charset="0"/>
              </a:rPr>
              <a:t>values.</a:t>
            </a:r>
            <a:endParaRPr lang="en-US" sz="3000" dirty="0">
              <a:latin typeface="Calibri" panose="020F0502020204030204" pitchFamily="34" charset="0"/>
            </a:endParaRPr>
          </a:p>
        </p:txBody>
      </p:sp>
    </p:spTree>
    <p:extLst>
      <p:ext uri="{BB962C8B-B14F-4D97-AF65-F5344CB8AC3E}">
        <p14:creationId xmlns:p14="http://schemas.microsoft.com/office/powerpoint/2010/main" val="2030901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1"/>
                </a:solidFill>
              </a:rPr>
              <a:t>Propositional </a:t>
            </a:r>
            <a:r>
              <a:rPr lang="en-GB" b="1" dirty="0">
                <a:solidFill>
                  <a:schemeClr val="tx1"/>
                </a:solidFill>
              </a:rPr>
              <a:t>Logic</a:t>
            </a:r>
            <a:endParaRPr lang="ar-EG" dirty="0">
              <a:solidFill>
                <a:schemeClr val="tx1"/>
              </a:solidFill>
            </a:endParaRPr>
          </a:p>
        </p:txBody>
      </p:sp>
      <p:sp>
        <p:nvSpPr>
          <p:cNvPr id="3" name="Content Placeholder 2"/>
          <p:cNvSpPr>
            <a:spLocks noGrp="1"/>
          </p:cNvSpPr>
          <p:nvPr>
            <p:ph sz="quarter" idx="1"/>
          </p:nvPr>
        </p:nvSpPr>
        <p:spPr/>
        <p:txBody>
          <a:bodyPr>
            <a:normAutofit/>
          </a:bodyPr>
          <a:lstStyle/>
          <a:p>
            <a:r>
              <a:rPr lang="en-US" sz="2800" dirty="0">
                <a:latin typeface="Calibri" panose="020F0502020204030204" pitchFamily="34" charset="0"/>
                <a:cs typeface="Calibri" panose="020F0502020204030204" pitchFamily="34" charset="0"/>
              </a:rPr>
              <a:t>The rules of logic give precise meaning to mathematical </a:t>
            </a:r>
            <a:r>
              <a:rPr lang="en-US" sz="2800" dirty="0" smtClean="0">
                <a:latin typeface="Calibri" panose="020F0502020204030204" pitchFamily="34" charset="0"/>
                <a:cs typeface="Calibri" panose="020F0502020204030204" pitchFamily="34" charset="0"/>
              </a:rPr>
              <a:t>statements </a:t>
            </a:r>
            <a:r>
              <a:rPr lang="en-US" sz="2800" dirty="0">
                <a:latin typeface="Calibri" panose="020F0502020204030204" pitchFamily="34" charset="0"/>
                <a:cs typeface="Calibri" panose="020F0502020204030204" pitchFamily="34" charset="0"/>
              </a:rPr>
              <a:t>to distinguish between valid and invalid mathematical arguments</a:t>
            </a:r>
            <a:r>
              <a:rPr lang="en-US" sz="2800" dirty="0" smtClean="0">
                <a:latin typeface="Calibri" panose="020F0502020204030204" pitchFamily="34" charset="0"/>
                <a:cs typeface="Calibri" panose="020F0502020204030204" pitchFamily="34" charset="0"/>
              </a:rPr>
              <a:t>.</a:t>
            </a:r>
          </a:p>
          <a:p>
            <a:r>
              <a:rPr lang="en-US" sz="2800" dirty="0">
                <a:latin typeface="Calibri" panose="020F0502020204030204" pitchFamily="34" charset="0"/>
                <a:cs typeface="Calibri" panose="020F0502020204030204" pitchFamily="34" charset="0"/>
              </a:rPr>
              <a:t>Our discussion begins with an introduction to the basic building blocks of logic—propositions.</a:t>
            </a:r>
          </a:p>
          <a:p>
            <a:r>
              <a:rPr lang="en-US" sz="2800" dirty="0">
                <a:latin typeface="Calibri" panose="020F0502020204030204" pitchFamily="34" charset="0"/>
                <a:cs typeface="Calibri" panose="020F0502020204030204" pitchFamily="34" charset="0"/>
              </a:rPr>
              <a:t>A </a:t>
            </a:r>
            <a:r>
              <a:rPr lang="en-US" sz="2800" b="1" dirty="0">
                <a:latin typeface="Calibri" panose="020F0502020204030204" pitchFamily="34" charset="0"/>
                <a:cs typeface="Calibri" panose="020F0502020204030204" pitchFamily="34" charset="0"/>
              </a:rPr>
              <a:t>proposition </a:t>
            </a:r>
            <a:r>
              <a:rPr lang="en-US" sz="2800" dirty="0">
                <a:latin typeface="Calibri" panose="020F0502020204030204" pitchFamily="34" charset="0"/>
                <a:cs typeface="Calibri" panose="020F0502020204030204" pitchFamily="34" charset="0"/>
              </a:rPr>
              <a:t>is a declarative sentence (that is, a sentence that declares a fact) that is either true or false, but not both.</a:t>
            </a:r>
            <a:endParaRPr lang="ar-EG" sz="2800" dirty="0">
              <a:latin typeface="Calibri" panose="020F0502020204030204" pitchFamily="34" charset="0"/>
              <a:cs typeface="Calibri" panose="020F0502020204030204" pitchFamily="34" charset="0"/>
            </a:endParaRPr>
          </a:p>
          <a:p>
            <a:pPr marL="0" indent="0">
              <a:buNone/>
            </a:pPr>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88854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chemeClr val="tx1"/>
                </a:solidFill>
              </a:rPr>
              <a:t>EXAMPLE 1</a:t>
            </a:r>
            <a:endParaRPr lang="ar-EG" dirty="0">
              <a:solidFill>
                <a:schemeClr val="tx1"/>
              </a:solidFill>
            </a:endParaRPr>
          </a:p>
        </p:txBody>
      </p:sp>
      <p:sp>
        <p:nvSpPr>
          <p:cNvPr id="3" name="Content Placeholder 2"/>
          <p:cNvSpPr>
            <a:spLocks noGrp="1"/>
          </p:cNvSpPr>
          <p:nvPr>
            <p:ph sz="quarter" idx="1"/>
          </p:nvPr>
        </p:nvSpPr>
        <p:spPr/>
        <p:txBody>
          <a:bodyPr>
            <a:normAutofit/>
          </a:bodyPr>
          <a:lstStyle/>
          <a:p>
            <a:pPr marL="0" indent="0">
              <a:buNone/>
            </a:pPr>
            <a:r>
              <a:rPr lang="en-US" sz="2800" dirty="0">
                <a:latin typeface="Calibri" panose="020F0502020204030204" pitchFamily="34" charset="0"/>
                <a:cs typeface="Calibri" panose="020F0502020204030204" pitchFamily="34" charset="0"/>
              </a:rPr>
              <a:t>   1. Washington, D.C., is the capital of the </a:t>
            </a:r>
            <a:r>
              <a:rPr lang="en-US" sz="2800" dirty="0" smtClean="0">
                <a:latin typeface="Calibri" panose="020F0502020204030204" pitchFamily="34" charset="0"/>
                <a:cs typeface="Calibri" panose="020F0502020204030204" pitchFamily="34" charset="0"/>
              </a:rPr>
              <a:t>United </a:t>
            </a:r>
            <a:r>
              <a:rPr lang="en-US" sz="2800" dirty="0">
                <a:latin typeface="Calibri" panose="020F0502020204030204" pitchFamily="34" charset="0"/>
                <a:cs typeface="Calibri" panose="020F0502020204030204" pitchFamily="34" charset="0"/>
              </a:rPr>
              <a:t>States </a:t>
            </a:r>
            <a:r>
              <a:rPr lang="en-US" sz="2800" dirty="0" smtClean="0">
                <a:latin typeface="Calibri" panose="020F0502020204030204" pitchFamily="34" charset="0"/>
                <a:cs typeface="Calibri" panose="020F0502020204030204" pitchFamily="34" charset="0"/>
              </a:rPr>
              <a:t>	of </a:t>
            </a:r>
            <a:r>
              <a:rPr lang="en-US" sz="2800" dirty="0">
                <a:latin typeface="Calibri" panose="020F0502020204030204" pitchFamily="34" charset="0"/>
                <a:cs typeface="Calibri" panose="020F0502020204030204" pitchFamily="34" charset="0"/>
              </a:rPr>
              <a:t>America </a:t>
            </a:r>
            <a:r>
              <a:rPr lang="en-US" sz="2800" dirty="0">
                <a:latin typeface="Calibri" panose="020F0502020204030204" pitchFamily="34" charset="0"/>
                <a:cs typeface="Calibri" panose="020F0502020204030204" pitchFamily="34" charset="0"/>
                <a:sym typeface="Wingdings" pitchFamily="2" charset="2"/>
              </a:rPr>
              <a:t> T</a:t>
            </a:r>
            <a:endParaRPr lang="en-US" sz="2800" dirty="0">
              <a:latin typeface="Calibri" panose="020F0502020204030204" pitchFamily="34" charset="0"/>
              <a:cs typeface="Calibri" panose="020F0502020204030204" pitchFamily="34" charset="0"/>
            </a:endParaRPr>
          </a:p>
          <a:p>
            <a:pPr marL="0" indent="0">
              <a:buNone/>
            </a:pPr>
            <a:r>
              <a:rPr lang="en-US" sz="2800" dirty="0">
                <a:latin typeface="Calibri" panose="020F0502020204030204" pitchFamily="34" charset="0"/>
                <a:cs typeface="Calibri" panose="020F0502020204030204" pitchFamily="34" charset="0"/>
              </a:rPr>
              <a:t>   2. Toronto is the capital of Canada </a:t>
            </a:r>
            <a:r>
              <a:rPr lang="en-US" sz="2800" dirty="0">
                <a:latin typeface="Calibri" panose="020F0502020204030204" pitchFamily="34" charset="0"/>
                <a:cs typeface="Calibri" panose="020F0502020204030204" pitchFamily="34" charset="0"/>
                <a:sym typeface="Wingdings" pitchFamily="2" charset="2"/>
              </a:rPr>
              <a:t> F</a:t>
            </a:r>
            <a:r>
              <a:rPr lang="en-US" sz="2800" dirty="0">
                <a:latin typeface="Calibri" panose="020F0502020204030204" pitchFamily="34" charset="0"/>
                <a:cs typeface="Calibri" panose="020F0502020204030204" pitchFamily="34" charset="0"/>
              </a:rPr>
              <a:t>.</a:t>
            </a:r>
          </a:p>
          <a:p>
            <a:pPr marL="0" indent="0" algn="l">
              <a:buNone/>
            </a:pPr>
            <a:r>
              <a:rPr lang="en-US" sz="2800" dirty="0">
                <a:latin typeface="Calibri" panose="020F0502020204030204" pitchFamily="34" charset="0"/>
                <a:cs typeface="Calibri" panose="020F0502020204030204" pitchFamily="34" charset="0"/>
              </a:rPr>
              <a:t>   3.  1 +1 = 2 </a:t>
            </a:r>
            <a:r>
              <a:rPr lang="en-US" sz="2800" dirty="0">
                <a:latin typeface="Calibri" panose="020F0502020204030204" pitchFamily="34" charset="0"/>
                <a:cs typeface="Calibri" panose="020F0502020204030204" pitchFamily="34" charset="0"/>
                <a:sym typeface="Wingdings" pitchFamily="2" charset="2"/>
              </a:rPr>
              <a:t> T</a:t>
            </a:r>
            <a:endParaRPr lang="ar-EG" sz="2800" dirty="0">
              <a:latin typeface="Calibri" panose="020F0502020204030204" pitchFamily="34" charset="0"/>
              <a:cs typeface="Calibri" panose="020F0502020204030204" pitchFamily="34" charset="0"/>
            </a:endParaRPr>
          </a:p>
          <a:p>
            <a:pPr marL="0" indent="0">
              <a:buNone/>
            </a:pPr>
            <a:r>
              <a:rPr lang="en-US" sz="2800" dirty="0">
                <a:latin typeface="Calibri" panose="020F0502020204030204" pitchFamily="34" charset="0"/>
                <a:cs typeface="Calibri" panose="020F0502020204030204" pitchFamily="34" charset="0"/>
              </a:rPr>
              <a:t>   4.  2 + 2 = 3 </a:t>
            </a:r>
            <a:r>
              <a:rPr lang="en-US" sz="2800" dirty="0">
                <a:latin typeface="Calibri" panose="020F0502020204030204" pitchFamily="34" charset="0"/>
                <a:cs typeface="Calibri" panose="020F0502020204030204" pitchFamily="34" charset="0"/>
                <a:sym typeface="Wingdings" pitchFamily="2" charset="2"/>
              </a:rPr>
              <a:t> F</a:t>
            </a:r>
            <a:endParaRPr lang="en-US" sz="2800" dirty="0">
              <a:latin typeface="Calibri" panose="020F0502020204030204" pitchFamily="34" charset="0"/>
              <a:cs typeface="Calibri" panose="020F0502020204030204" pitchFamily="34" charset="0"/>
            </a:endParaRPr>
          </a:p>
          <a:p>
            <a:pPr marL="0" indent="0">
              <a:buNone/>
            </a:pPr>
            <a:endParaRPr lang="en-US" sz="2800" dirty="0">
              <a:latin typeface="Calibri" panose="020F0502020204030204" pitchFamily="34" charset="0"/>
              <a:cs typeface="Calibri" panose="020F0502020204030204" pitchFamily="34" charset="0"/>
            </a:endParaRPr>
          </a:p>
          <a:p>
            <a:pPr marL="0" indent="0">
              <a:buNone/>
            </a:pPr>
            <a:r>
              <a:rPr lang="en-US" sz="2800" dirty="0">
                <a:latin typeface="Calibri" panose="020F0502020204030204" pitchFamily="34" charset="0"/>
                <a:cs typeface="Calibri" panose="020F0502020204030204" pitchFamily="34" charset="0"/>
              </a:rPr>
              <a:t>Therefore, all the above declarative sentences are propositions.</a:t>
            </a:r>
            <a:endParaRPr lang="ar-EG"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3144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chemeClr val="tx1"/>
                </a:solidFill>
              </a:rPr>
              <a:t>EXAMPLE 2</a:t>
            </a:r>
            <a:endParaRPr lang="ar-EG" dirty="0">
              <a:solidFill>
                <a:schemeClr val="tx1"/>
              </a:solidFill>
            </a:endParaRPr>
          </a:p>
        </p:txBody>
      </p:sp>
      <p:sp>
        <p:nvSpPr>
          <p:cNvPr id="3" name="Content Placeholder 2"/>
          <p:cNvSpPr>
            <a:spLocks noGrp="1"/>
          </p:cNvSpPr>
          <p:nvPr>
            <p:ph sz="quarter" idx="1"/>
          </p:nvPr>
        </p:nvSpPr>
        <p:spPr/>
        <p:txBody>
          <a:bodyPr>
            <a:noAutofit/>
          </a:bodyPr>
          <a:lstStyle/>
          <a:p>
            <a:r>
              <a:rPr lang="en-GB" sz="2800" dirty="0">
                <a:latin typeface="Calibri" panose="020F0502020204030204" pitchFamily="34" charset="0"/>
                <a:cs typeface="Calibri" panose="020F0502020204030204" pitchFamily="34" charset="0"/>
              </a:rPr>
              <a:t>Consider the following sentences.</a:t>
            </a:r>
          </a:p>
          <a:p>
            <a:pPr marL="0" indent="0">
              <a:buNone/>
            </a:pPr>
            <a:r>
              <a:rPr lang="en-US" sz="2800" dirty="0">
                <a:latin typeface="Calibri" panose="020F0502020204030204" pitchFamily="34" charset="0"/>
                <a:cs typeface="Calibri" panose="020F0502020204030204" pitchFamily="34" charset="0"/>
              </a:rPr>
              <a:t>   1. What time is it?</a:t>
            </a:r>
          </a:p>
          <a:p>
            <a:pPr marL="0" indent="0">
              <a:buNone/>
            </a:pPr>
            <a:r>
              <a:rPr lang="en-GB" sz="2800" dirty="0">
                <a:latin typeface="Calibri" panose="020F0502020204030204" pitchFamily="34" charset="0"/>
                <a:cs typeface="Calibri" panose="020F0502020204030204" pitchFamily="34" charset="0"/>
              </a:rPr>
              <a:t>   2. Read this carefully.</a:t>
            </a:r>
          </a:p>
          <a:p>
            <a:pPr marL="0" indent="0">
              <a:buNone/>
            </a:pPr>
            <a:r>
              <a:rPr lang="en-GB" sz="2800" dirty="0">
                <a:latin typeface="Calibri" panose="020F0502020204030204" pitchFamily="34" charset="0"/>
                <a:cs typeface="Calibri" panose="020F0502020204030204" pitchFamily="34" charset="0"/>
              </a:rPr>
              <a:t>   3. </a:t>
            </a:r>
            <a:r>
              <a:rPr lang="en-GB" sz="2800" i="1" dirty="0">
                <a:latin typeface="Calibri" panose="020F0502020204030204" pitchFamily="34" charset="0"/>
                <a:cs typeface="Calibri" panose="020F0502020204030204" pitchFamily="34" charset="0"/>
              </a:rPr>
              <a:t>x </a:t>
            </a:r>
            <a:r>
              <a:rPr lang="en-GB" sz="2800" dirty="0">
                <a:latin typeface="Calibri" panose="020F0502020204030204" pitchFamily="34" charset="0"/>
                <a:cs typeface="Calibri" panose="020F0502020204030204" pitchFamily="34" charset="0"/>
              </a:rPr>
              <a:t>+ 1 = 2.</a:t>
            </a:r>
          </a:p>
          <a:p>
            <a:pPr marL="0" indent="0">
              <a:buNone/>
            </a:pPr>
            <a:r>
              <a:rPr lang="en-GB" sz="2800" dirty="0">
                <a:latin typeface="Calibri" panose="020F0502020204030204" pitchFamily="34" charset="0"/>
                <a:cs typeface="Calibri" panose="020F0502020204030204" pitchFamily="34" charset="0"/>
              </a:rPr>
              <a:t>   4. </a:t>
            </a:r>
            <a:r>
              <a:rPr lang="en-GB" sz="2800" i="1" dirty="0">
                <a:latin typeface="Calibri" panose="020F0502020204030204" pitchFamily="34" charset="0"/>
                <a:cs typeface="Calibri" panose="020F0502020204030204" pitchFamily="34" charset="0"/>
              </a:rPr>
              <a:t>x </a:t>
            </a:r>
            <a:r>
              <a:rPr lang="en-GB" sz="2800" dirty="0">
                <a:latin typeface="Calibri" panose="020F0502020204030204" pitchFamily="34" charset="0"/>
                <a:cs typeface="Calibri" panose="020F0502020204030204" pitchFamily="34" charset="0"/>
              </a:rPr>
              <a:t>+ </a:t>
            </a:r>
            <a:r>
              <a:rPr lang="en-GB" sz="2800" i="1" dirty="0">
                <a:latin typeface="Calibri" panose="020F0502020204030204" pitchFamily="34" charset="0"/>
                <a:cs typeface="Calibri" panose="020F0502020204030204" pitchFamily="34" charset="0"/>
              </a:rPr>
              <a:t>y </a:t>
            </a:r>
            <a:r>
              <a:rPr lang="en-GB" sz="2800" dirty="0">
                <a:latin typeface="Calibri" panose="020F0502020204030204" pitchFamily="34" charset="0"/>
                <a:cs typeface="Calibri" panose="020F0502020204030204" pitchFamily="34" charset="0"/>
              </a:rPr>
              <a:t>= </a:t>
            </a:r>
            <a:r>
              <a:rPr lang="en-GB" sz="2800" i="1" dirty="0">
                <a:latin typeface="Calibri" panose="020F0502020204030204" pitchFamily="34" charset="0"/>
                <a:cs typeface="Calibri" panose="020F0502020204030204" pitchFamily="34" charset="0"/>
              </a:rPr>
              <a:t>z</a:t>
            </a:r>
            <a:r>
              <a:rPr lang="en-GB" sz="2800" dirty="0">
                <a:latin typeface="Calibri" panose="020F0502020204030204" pitchFamily="34" charset="0"/>
                <a:cs typeface="Calibri" panose="020F0502020204030204" pitchFamily="34" charset="0"/>
              </a:rPr>
              <a:t>.</a:t>
            </a:r>
          </a:p>
          <a:p>
            <a:pPr marL="0" indent="0">
              <a:buNone/>
            </a:pPr>
            <a:r>
              <a:rPr lang="en-GB" sz="2800" b="1" dirty="0">
                <a:solidFill>
                  <a:srgbClr val="002060"/>
                </a:solidFill>
                <a:latin typeface="Calibri" panose="020F0502020204030204" pitchFamily="34" charset="0"/>
                <a:cs typeface="Calibri" panose="020F0502020204030204" pitchFamily="34" charset="0"/>
              </a:rPr>
              <a:t>Note:</a:t>
            </a:r>
          </a:p>
          <a:p>
            <a:pPr marL="0" indent="0">
              <a:buNone/>
            </a:pPr>
            <a:r>
              <a:rPr lang="en-US" sz="2800" dirty="0" smtClean="0">
                <a:latin typeface="Calibri" panose="020F0502020204030204" pitchFamily="34" charset="0"/>
                <a:cs typeface="Calibri" panose="020F0502020204030204" pitchFamily="34" charset="0"/>
              </a:rPr>
              <a:t>- Sentences </a:t>
            </a:r>
            <a:r>
              <a:rPr lang="en-US" sz="2800" dirty="0">
                <a:latin typeface="Calibri" panose="020F0502020204030204" pitchFamily="34" charset="0"/>
                <a:cs typeface="Calibri" panose="020F0502020204030204" pitchFamily="34" charset="0"/>
              </a:rPr>
              <a:t>1 and 2 are not propositions because they are not declarative sentences</a:t>
            </a:r>
            <a:r>
              <a:rPr lang="en-US" sz="2800" dirty="0" smtClean="0">
                <a:latin typeface="Calibri" panose="020F0502020204030204" pitchFamily="34" charset="0"/>
                <a:cs typeface="Calibri" panose="020F0502020204030204" pitchFamily="34" charset="0"/>
              </a:rPr>
              <a:t>.</a:t>
            </a:r>
            <a:endParaRPr lang="en-US" sz="2800" dirty="0">
              <a:latin typeface="Calibri" panose="020F0502020204030204" pitchFamily="34" charset="0"/>
              <a:cs typeface="Calibri" panose="020F0502020204030204" pitchFamily="34" charset="0"/>
            </a:endParaRPr>
          </a:p>
          <a:p>
            <a:pPr marL="0" indent="0">
              <a:buNone/>
            </a:pPr>
            <a:endParaRPr lang="ar-EG"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50535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Cont.,</a:t>
            </a:r>
            <a:endParaRPr lang="ar-EG" dirty="0"/>
          </a:p>
        </p:txBody>
      </p:sp>
      <p:sp>
        <p:nvSpPr>
          <p:cNvPr id="3" name="Content Placeholder 2"/>
          <p:cNvSpPr>
            <a:spLocks noGrp="1"/>
          </p:cNvSpPr>
          <p:nvPr>
            <p:ph sz="quarter" idx="1"/>
          </p:nvPr>
        </p:nvSpPr>
        <p:spPr/>
        <p:txBody>
          <a:bodyPr>
            <a:normAutofit/>
          </a:bodyPr>
          <a:lstStyle/>
          <a:p>
            <a:r>
              <a:rPr lang="en-GB" sz="2800" dirty="0" smtClean="0">
                <a:latin typeface="Calibri" panose="020F0502020204030204" pitchFamily="34" charset="0"/>
                <a:cs typeface="Calibri" panose="020F0502020204030204" pitchFamily="34" charset="0"/>
              </a:rPr>
              <a:t>Sentences 3 </a:t>
            </a:r>
            <a:r>
              <a:rPr lang="en-US" sz="2800" dirty="0" smtClean="0">
                <a:latin typeface="Calibri" panose="020F0502020204030204" pitchFamily="34" charset="0"/>
                <a:cs typeface="Calibri" panose="020F0502020204030204" pitchFamily="34" charset="0"/>
              </a:rPr>
              <a:t>and 4 are not propositions because they are neither true nor false.</a:t>
            </a:r>
            <a:endParaRPr lang="en-GB" sz="2800" dirty="0" smtClean="0">
              <a:latin typeface="Calibri" panose="020F0502020204030204" pitchFamily="34" charset="0"/>
              <a:cs typeface="Calibri" panose="020F0502020204030204" pitchFamily="34" charset="0"/>
            </a:endParaRPr>
          </a:p>
          <a:p>
            <a:endParaRPr lang="en-US"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Note that each of sentences 3 and 4 can be turned into a proposition if we assign values to the variables</a:t>
            </a:r>
            <a:endParaRPr lang="ar-EG"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53718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rPr>
              <a:t>How to denote Proposition</a:t>
            </a:r>
            <a:endParaRPr lang="ar-EG" b="1" dirty="0">
              <a:solidFill>
                <a:schemeClr val="tx1"/>
              </a:solidFill>
            </a:endParaRPr>
          </a:p>
        </p:txBody>
      </p:sp>
      <p:sp>
        <p:nvSpPr>
          <p:cNvPr id="3" name="Content Placeholder 2"/>
          <p:cNvSpPr>
            <a:spLocks noGrp="1"/>
          </p:cNvSpPr>
          <p:nvPr>
            <p:ph sz="quarter" idx="1"/>
          </p:nvPr>
        </p:nvSpPr>
        <p:spPr/>
        <p:txBody>
          <a:bodyPr>
            <a:normAutofit/>
          </a:bodyPr>
          <a:lstStyle/>
          <a:p>
            <a:r>
              <a:rPr lang="en-US" sz="2800" dirty="0">
                <a:latin typeface="Calibri" panose="020F0502020204030204" pitchFamily="34" charset="0"/>
                <a:cs typeface="Calibri" panose="020F0502020204030204" pitchFamily="34" charset="0"/>
              </a:rPr>
              <a:t>We use letters to denote </a:t>
            </a:r>
            <a:r>
              <a:rPr lang="en-US" sz="2800" b="1" dirty="0">
                <a:latin typeface="Calibri" panose="020F0502020204030204" pitchFamily="34" charset="0"/>
                <a:cs typeface="Calibri" panose="020F0502020204030204" pitchFamily="34" charset="0"/>
              </a:rPr>
              <a:t>propositional variables </a:t>
            </a:r>
            <a:r>
              <a:rPr lang="en-US" sz="2800" dirty="0">
                <a:latin typeface="Calibri" panose="020F0502020204030204" pitchFamily="34" charset="0"/>
                <a:cs typeface="Calibri" panose="020F0502020204030204" pitchFamily="34" charset="0"/>
              </a:rPr>
              <a:t>(or </a:t>
            </a:r>
            <a:r>
              <a:rPr lang="en-US" sz="2800" b="1" dirty="0">
                <a:latin typeface="Calibri" panose="020F0502020204030204" pitchFamily="34" charset="0"/>
                <a:cs typeface="Calibri" panose="020F0502020204030204" pitchFamily="34" charset="0"/>
              </a:rPr>
              <a:t>statement variables</a:t>
            </a:r>
            <a:r>
              <a:rPr lang="en-US" sz="2800" dirty="0">
                <a:latin typeface="Calibri" panose="020F0502020204030204" pitchFamily="34" charset="0"/>
                <a:cs typeface="Calibri" panose="020F0502020204030204" pitchFamily="34" charset="0"/>
              </a:rPr>
              <a:t>), that is, variables that represent propositions, just as letters are used to denote numerical variables.</a:t>
            </a:r>
          </a:p>
          <a:p>
            <a:r>
              <a:rPr lang="en-US" sz="2800" dirty="0">
                <a:latin typeface="Calibri" panose="020F0502020204030204" pitchFamily="34" charset="0"/>
                <a:cs typeface="Calibri" panose="020F0502020204030204" pitchFamily="34" charset="0"/>
              </a:rPr>
              <a:t>The conventional letters used for propositional variables are </a:t>
            </a:r>
            <a:r>
              <a:rPr lang="en-US" sz="2800" i="1" dirty="0">
                <a:latin typeface="Calibri" panose="020F0502020204030204" pitchFamily="34" charset="0"/>
                <a:cs typeface="Calibri" panose="020F0502020204030204" pitchFamily="34" charset="0"/>
              </a:rPr>
              <a:t>p, q, r, s, . . . </a:t>
            </a:r>
            <a:r>
              <a:rPr lang="en-US" sz="2800" i="1" dirty="0" smtClean="0">
                <a:latin typeface="Calibri" panose="020F0502020204030204" pitchFamily="34" charset="0"/>
                <a:cs typeface="Calibri" panose="020F0502020204030204" pitchFamily="34" charset="0"/>
              </a:rPr>
              <a:t>.</a:t>
            </a:r>
          </a:p>
          <a:p>
            <a:r>
              <a:rPr lang="en-US" sz="2800" dirty="0"/>
              <a:t>The truth value of a proposition is true, denoted by T, if it is a true proposition, and the truth value of a proposition is false, denoted by F, if it is a false proposition</a:t>
            </a:r>
            <a:endParaRPr lang="ar-EG"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03998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solidFill>
                  <a:schemeClr val="tx1"/>
                </a:solidFill>
              </a:rPr>
              <a:t>Propositional calculus</a:t>
            </a:r>
            <a:endParaRPr lang="ar-EG" dirty="0">
              <a:solidFill>
                <a:schemeClr val="tx1"/>
              </a:solidFill>
            </a:endParaRPr>
          </a:p>
        </p:txBody>
      </p:sp>
      <p:sp>
        <p:nvSpPr>
          <p:cNvPr id="3" name="Content Placeholder 2"/>
          <p:cNvSpPr>
            <a:spLocks noGrp="1"/>
          </p:cNvSpPr>
          <p:nvPr>
            <p:ph sz="quarter" idx="1"/>
          </p:nvPr>
        </p:nvSpPr>
        <p:spPr/>
        <p:txBody>
          <a:bodyPr>
            <a:normAutofit/>
          </a:bodyPr>
          <a:lstStyle/>
          <a:p>
            <a:r>
              <a:rPr lang="en-US" sz="2800" dirty="0"/>
              <a:t>The area of logic that deals with propositions is called the propositional calculus or </a:t>
            </a:r>
            <a:r>
              <a:rPr lang="en-US" sz="2800" dirty="0" smtClean="0"/>
              <a:t>propositional </a:t>
            </a:r>
            <a:r>
              <a:rPr lang="en-US" sz="2800" dirty="0"/>
              <a:t>logic.</a:t>
            </a:r>
            <a:endParaRPr lang="en-US"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It consists of a </a:t>
            </a:r>
            <a:r>
              <a:rPr lang="en-US" sz="2800" dirty="0">
                <a:latin typeface="Calibri" panose="020F0502020204030204" pitchFamily="34" charset="0"/>
                <a:cs typeface="Calibri" panose="020F0502020204030204" pitchFamily="34" charset="0"/>
              </a:rPr>
              <a:t>set of input Propositions </a:t>
            </a:r>
            <a:r>
              <a:rPr lang="en-US" sz="2800" dirty="0" smtClean="0">
                <a:latin typeface="Calibri" panose="020F0502020204030204" pitchFamily="34" charset="0"/>
                <a:cs typeface="Calibri" panose="020F0502020204030204" pitchFamily="34" charset="0"/>
              </a:rPr>
              <a:t>plus </a:t>
            </a:r>
            <a:r>
              <a:rPr lang="en-US" sz="2800" dirty="0">
                <a:latin typeface="Calibri" panose="020F0502020204030204" pitchFamily="34" charset="0"/>
                <a:cs typeface="Calibri" panose="020F0502020204030204" pitchFamily="34" charset="0"/>
              </a:rPr>
              <a:t>Propositional (Logic or Boolean) </a:t>
            </a:r>
            <a:r>
              <a:rPr lang="en-US" sz="2800" dirty="0" smtClean="0">
                <a:latin typeface="Calibri" panose="020F0502020204030204" pitchFamily="34" charset="0"/>
                <a:cs typeface="Calibri" panose="020F0502020204030204" pitchFamily="34" charset="0"/>
              </a:rPr>
              <a:t>operator.</a:t>
            </a:r>
            <a:endParaRPr lang="en-US" sz="2800" dirty="0">
              <a:latin typeface="Calibri" panose="020F0502020204030204" pitchFamily="34" charset="0"/>
              <a:cs typeface="Calibri" panose="020F0502020204030204" pitchFamily="34" charset="0"/>
            </a:endParaRPr>
          </a:p>
          <a:p>
            <a:r>
              <a:rPr lang="en-US" sz="2800" dirty="0"/>
              <a:t>Many mathematical statements are constructed by combining one or more propositions.</a:t>
            </a:r>
            <a:endParaRPr lang="en-US"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It </a:t>
            </a:r>
            <a:r>
              <a:rPr lang="en-US" sz="2800" dirty="0">
                <a:latin typeface="Calibri" panose="020F0502020204030204" pitchFamily="34" charset="0"/>
                <a:cs typeface="Calibri" panose="020F0502020204030204" pitchFamily="34" charset="0"/>
              </a:rPr>
              <a:t>is the method for producing new propositions from those that </a:t>
            </a:r>
            <a:r>
              <a:rPr lang="en-GB" sz="2800" dirty="0">
                <a:latin typeface="Calibri" panose="020F0502020204030204" pitchFamily="34" charset="0"/>
                <a:cs typeface="Calibri" panose="020F0502020204030204" pitchFamily="34" charset="0"/>
              </a:rPr>
              <a:t>we already have</a:t>
            </a:r>
            <a:r>
              <a:rPr lang="en-GB" sz="2800" dirty="0" smtClean="0">
                <a:latin typeface="Calibri" panose="020F0502020204030204" pitchFamily="34" charset="0"/>
                <a:cs typeface="Calibri" panose="020F0502020204030204" pitchFamily="34" charset="0"/>
              </a:rPr>
              <a:t>.</a:t>
            </a:r>
          </a:p>
          <a:p>
            <a:pPr marL="0" indent="0">
              <a:buNone/>
            </a:pPr>
            <a:endParaRPr lang="en-GB"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60795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Some Popular Logic Operators</a:t>
            </a:r>
            <a:endParaRPr lang="ar-EG" dirty="0">
              <a:solidFill>
                <a:srgbClr val="002060"/>
              </a:solidFill>
            </a:endParaRPr>
          </a:p>
        </p:txBody>
      </p:sp>
      <p:pic>
        <p:nvPicPr>
          <p:cNvPr id="1126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23443" y="1490597"/>
            <a:ext cx="8519723" cy="4371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74015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dirty="0"/>
          </a:p>
        </p:txBody>
      </p:sp>
      <p:pic>
        <p:nvPicPr>
          <p:cNvPr id="1229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158" y="611753"/>
            <a:ext cx="47625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2" name="Picture 4"/>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457200" y="1594981"/>
            <a:ext cx="7954028" cy="4659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0936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66" y="592704"/>
            <a:ext cx="539115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5"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301613" y="1529717"/>
            <a:ext cx="8403976" cy="4221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6215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normAutofit/>
          </a:bodyPr>
          <a:lstStyle/>
          <a:p>
            <a:pPr rtl="0" eaLnBrk="1" hangingPunct="1">
              <a:defRPr/>
            </a:pPr>
            <a:r>
              <a:rPr lang="en-US" b="1" dirty="0">
                <a:solidFill>
                  <a:srgbClr val="663300"/>
                </a:solidFill>
                <a:effectLst>
                  <a:outerShdw blurRad="38100" dist="38100" dir="2700000" algn="tl">
                    <a:srgbClr val="C0C0C0"/>
                  </a:outerShdw>
                </a:effectLst>
              </a:rPr>
              <a:t>Course  Objectives</a:t>
            </a:r>
          </a:p>
        </p:txBody>
      </p:sp>
      <p:sp>
        <p:nvSpPr>
          <p:cNvPr id="98307" name="Rectangle 3"/>
          <p:cNvSpPr>
            <a:spLocks noGrp="1" noChangeArrowheads="1"/>
          </p:cNvSpPr>
          <p:nvPr>
            <p:ph idx="1"/>
          </p:nvPr>
        </p:nvSpPr>
        <p:spPr/>
        <p:txBody>
          <a:bodyPr>
            <a:normAutofit/>
          </a:bodyPr>
          <a:lstStyle/>
          <a:p>
            <a:pPr algn="l"/>
            <a:r>
              <a:rPr lang="en-US" sz="3200" dirty="0" smtClean="0">
                <a:latin typeface="Calibri" panose="020F0502020204030204" pitchFamily="34" charset="0"/>
              </a:rPr>
              <a:t>This </a:t>
            </a:r>
            <a:r>
              <a:rPr lang="en-US" sz="3200" dirty="0">
                <a:latin typeface="Calibri" panose="020F0502020204030204" pitchFamily="34" charset="0"/>
              </a:rPr>
              <a:t>course aims to provides a strong foundation to understand </a:t>
            </a:r>
            <a:r>
              <a:rPr lang="en-US" sz="3200" b="0" i="0" u="none" strike="noStrike" baseline="0" dirty="0">
                <a:latin typeface="Calibri" panose="020F0502020204030204" pitchFamily="34" charset="0"/>
              </a:rPr>
              <a:t>A discrete </a:t>
            </a:r>
            <a:r>
              <a:rPr lang="en-US" sz="3200" b="0" i="0" u="none" strike="noStrike" baseline="0" dirty="0" smtClean="0">
                <a:latin typeface="Calibri" panose="020F0502020204030204" pitchFamily="34" charset="0"/>
              </a:rPr>
              <a:t>mathematics.</a:t>
            </a:r>
            <a:endParaRPr lang="en-US" sz="3200" b="0" i="0" u="none" strike="noStrike" baseline="0" dirty="0">
              <a:latin typeface="Calibri" panose="020F0502020204030204" pitchFamily="34" charset="0"/>
            </a:endParaRPr>
          </a:p>
          <a:p>
            <a:pPr algn="l"/>
            <a:r>
              <a:rPr lang="en-US" sz="3200" b="0" i="0" u="none" strike="noStrike" baseline="0" dirty="0" smtClean="0">
                <a:latin typeface="Calibri" panose="020F0502020204030204" pitchFamily="34" charset="0"/>
              </a:rPr>
              <a:t>Such </a:t>
            </a:r>
            <a:r>
              <a:rPr lang="en-US" sz="3200" b="0" i="0" u="none" strike="noStrike" baseline="0" dirty="0">
                <a:latin typeface="Calibri" panose="020F0502020204030204" pitchFamily="34" charset="0"/>
              </a:rPr>
              <a:t>a course should teach students how to think logically and mathematically</a:t>
            </a:r>
            <a:r>
              <a:rPr lang="en-US" sz="3200" b="0" i="0" u="none" strike="noStrike" baseline="0" dirty="0" smtClean="0">
                <a:latin typeface="Calibri" panose="020F0502020204030204" pitchFamily="34" charset="0"/>
              </a:rPr>
              <a:t>.</a:t>
            </a:r>
          </a:p>
          <a:p>
            <a:r>
              <a:rPr lang="en-US" sz="3200" dirty="0"/>
              <a:t>one of the primary goals of this course is to teach mathematical reasoning and problem </a:t>
            </a:r>
            <a:r>
              <a:rPr lang="en-US" sz="3200" dirty="0" smtClean="0"/>
              <a:t>solving</a:t>
            </a:r>
            <a:r>
              <a:rPr lang="en-US" sz="3200" dirty="0"/>
              <a:t>.</a:t>
            </a:r>
            <a:endParaRPr lang="en-US" sz="3200" b="1" dirty="0">
              <a:effectLst>
                <a:outerShdw blurRad="38100" dist="38100" dir="2700000" algn="tl">
                  <a:srgbClr val="C0C0C0"/>
                </a:outerShdw>
              </a:effectLst>
              <a:latin typeface="Calibri" panose="020F0502020204030204" pitchFamily="34" charset="0"/>
            </a:endParaRPr>
          </a:p>
          <a:p>
            <a:pPr algn="l" rtl="0" eaLnBrk="1" hangingPunct="1">
              <a:buFontTx/>
              <a:buNone/>
              <a:defRPr/>
            </a:pPr>
            <a:endParaRPr lang="en-US" sz="3200" dirty="0">
              <a:latin typeface="Calibri" panose="020F0502020204030204" pitchFamily="34" charset="0"/>
            </a:endParaRPr>
          </a:p>
        </p:txBody>
      </p:sp>
    </p:spTree>
    <p:extLst>
      <p:ext uri="{BB962C8B-B14F-4D97-AF65-F5344CB8AC3E}">
        <p14:creationId xmlns:p14="http://schemas.microsoft.com/office/powerpoint/2010/main" val="3383346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dirty="0"/>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7882" y="690955"/>
            <a:ext cx="498157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39"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477882" y="1366962"/>
            <a:ext cx="7864452" cy="4595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2014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662" y="555647"/>
            <a:ext cx="531495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3"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538619" y="1215025"/>
            <a:ext cx="7991606" cy="4647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6373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8693" y="646853"/>
            <a:ext cx="4914900"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7"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588723" y="1453019"/>
            <a:ext cx="8029183" cy="4534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9840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dirty="0"/>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042" y="679667"/>
            <a:ext cx="55054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1"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363255" y="1578280"/>
            <a:ext cx="8129392" cy="4121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67525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dirty="0"/>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5816" y="525832"/>
            <a:ext cx="527685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5"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605816" y="1278998"/>
            <a:ext cx="7799148" cy="4623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7994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b="1" dirty="0">
                <a:solidFill>
                  <a:srgbClr val="0070C0"/>
                </a:solidFill>
              </a:rPr>
              <a:t>Conditional Statements</a:t>
            </a:r>
            <a:endParaRPr lang="ar-EG" dirty="0">
              <a:solidFill>
                <a:srgbClr val="0070C0"/>
              </a:solidFill>
            </a:endParaRPr>
          </a:p>
        </p:txBody>
      </p:sp>
      <p:sp>
        <p:nvSpPr>
          <p:cNvPr id="3" name="Content Placeholder 2"/>
          <p:cNvSpPr>
            <a:spLocks noGrp="1"/>
          </p:cNvSpPr>
          <p:nvPr>
            <p:ph idx="1"/>
          </p:nvPr>
        </p:nvSpPr>
        <p:spPr>
          <a:xfrm>
            <a:off x="364435" y="1404730"/>
            <a:ext cx="8229600" cy="4937760"/>
          </a:xfrm>
        </p:spPr>
        <p:txBody>
          <a:bodyPr>
            <a:normAutofit/>
          </a:bodyPr>
          <a:lstStyle/>
          <a:p>
            <a:pPr algn="l" rtl="0"/>
            <a:r>
              <a:rPr lang="en-US" sz="2800" dirty="0">
                <a:latin typeface="Calibri" panose="020F0502020204030204" pitchFamily="34" charset="0"/>
                <a:cs typeface="Calibri" panose="020F0502020204030204" pitchFamily="34" charset="0"/>
              </a:rPr>
              <a:t>Let </a:t>
            </a:r>
            <a:r>
              <a:rPr lang="en-US" sz="2800" i="1" dirty="0">
                <a:latin typeface="Calibri" panose="020F0502020204030204" pitchFamily="34" charset="0"/>
                <a:cs typeface="Calibri" panose="020F0502020204030204" pitchFamily="34" charset="0"/>
              </a:rPr>
              <a:t>p </a:t>
            </a:r>
            <a:r>
              <a:rPr lang="en-US" sz="2800" dirty="0">
                <a:latin typeface="Calibri" panose="020F0502020204030204" pitchFamily="34" charset="0"/>
                <a:cs typeface="Calibri" panose="020F0502020204030204" pitchFamily="34" charset="0"/>
              </a:rPr>
              <a:t>and </a:t>
            </a:r>
            <a:r>
              <a:rPr lang="en-US" sz="2800" i="1" dirty="0">
                <a:latin typeface="Calibri" panose="020F0502020204030204" pitchFamily="34" charset="0"/>
                <a:cs typeface="Calibri" panose="020F0502020204030204" pitchFamily="34" charset="0"/>
              </a:rPr>
              <a:t>q </a:t>
            </a:r>
            <a:r>
              <a:rPr lang="en-US" sz="2800" dirty="0">
                <a:latin typeface="Calibri" panose="020F0502020204030204" pitchFamily="34" charset="0"/>
                <a:cs typeface="Calibri" panose="020F0502020204030204" pitchFamily="34" charset="0"/>
              </a:rPr>
              <a:t>be propositions. The </a:t>
            </a:r>
            <a:r>
              <a:rPr lang="en-US" sz="2800" i="1" dirty="0">
                <a:latin typeface="Calibri" panose="020F0502020204030204" pitchFamily="34" charset="0"/>
                <a:cs typeface="Calibri" panose="020F0502020204030204" pitchFamily="34" charset="0"/>
              </a:rPr>
              <a:t>conditional statement p </a:t>
            </a:r>
            <a:r>
              <a:rPr lang="en-US" sz="2800" dirty="0">
                <a:latin typeface="Calibri" panose="020F0502020204030204" pitchFamily="34" charset="0"/>
                <a:cs typeface="Calibri" panose="020F0502020204030204" pitchFamily="34" charset="0"/>
              </a:rPr>
              <a:t>→ </a:t>
            </a:r>
            <a:r>
              <a:rPr lang="en-US" sz="2800" i="1" dirty="0">
                <a:latin typeface="Calibri" panose="020F0502020204030204" pitchFamily="34" charset="0"/>
                <a:cs typeface="Calibri" panose="020F0502020204030204" pitchFamily="34" charset="0"/>
              </a:rPr>
              <a:t>q </a:t>
            </a:r>
            <a:r>
              <a:rPr lang="en-US" sz="2800" dirty="0">
                <a:latin typeface="Calibri" panose="020F0502020204030204" pitchFamily="34" charset="0"/>
                <a:cs typeface="Calibri" panose="020F0502020204030204" pitchFamily="34" charset="0"/>
              </a:rPr>
              <a:t>is the proposition “if </a:t>
            </a:r>
            <a:r>
              <a:rPr lang="en-US" sz="2800" i="1" dirty="0">
                <a:latin typeface="Calibri" panose="020F0502020204030204" pitchFamily="34" charset="0"/>
                <a:cs typeface="Calibri" panose="020F0502020204030204" pitchFamily="34" charset="0"/>
              </a:rPr>
              <a:t>p</a:t>
            </a:r>
            <a:r>
              <a:rPr lang="en-US" sz="2800" dirty="0">
                <a:latin typeface="Calibri" panose="020F0502020204030204" pitchFamily="34" charset="0"/>
                <a:cs typeface="Calibri" panose="020F0502020204030204" pitchFamily="34" charset="0"/>
              </a:rPr>
              <a:t>, then </a:t>
            </a:r>
            <a:r>
              <a:rPr lang="en-US" sz="2800" i="1" dirty="0">
                <a:latin typeface="Calibri" panose="020F0502020204030204" pitchFamily="34" charset="0"/>
                <a:cs typeface="Calibri" panose="020F0502020204030204" pitchFamily="34" charset="0"/>
              </a:rPr>
              <a:t>q</a:t>
            </a:r>
            <a:r>
              <a:rPr lang="en-US" sz="2800" dirty="0">
                <a:latin typeface="Calibri" panose="020F0502020204030204" pitchFamily="34" charset="0"/>
                <a:cs typeface="Calibri" panose="020F0502020204030204" pitchFamily="34" charset="0"/>
              </a:rPr>
              <a:t>. or p implies q”.</a:t>
            </a:r>
          </a:p>
          <a:p>
            <a:pPr algn="l" rtl="0"/>
            <a:r>
              <a:rPr lang="en-US" sz="2800" dirty="0">
                <a:latin typeface="Calibri" panose="020F0502020204030204" pitchFamily="34" charset="0"/>
                <a:cs typeface="Calibri" panose="020F0502020204030204" pitchFamily="34" charset="0"/>
              </a:rPr>
              <a:t> The conditional statement </a:t>
            </a:r>
            <a:r>
              <a:rPr lang="en-US" sz="2800" i="1" dirty="0">
                <a:latin typeface="Calibri" panose="020F0502020204030204" pitchFamily="34" charset="0"/>
                <a:cs typeface="Calibri" panose="020F0502020204030204" pitchFamily="34" charset="0"/>
              </a:rPr>
              <a:t>p </a:t>
            </a:r>
            <a:r>
              <a:rPr lang="en-US" sz="2800" dirty="0">
                <a:latin typeface="Calibri" panose="020F0502020204030204" pitchFamily="34" charset="0"/>
                <a:cs typeface="Calibri" panose="020F0502020204030204" pitchFamily="34" charset="0"/>
              </a:rPr>
              <a:t>→ </a:t>
            </a:r>
            <a:r>
              <a:rPr lang="en-US" sz="2800" i="1" dirty="0">
                <a:latin typeface="Calibri" panose="020F0502020204030204" pitchFamily="34" charset="0"/>
                <a:cs typeface="Calibri" panose="020F0502020204030204" pitchFamily="34" charset="0"/>
              </a:rPr>
              <a:t>q </a:t>
            </a:r>
            <a:r>
              <a:rPr lang="en-US" sz="2800" dirty="0">
                <a:latin typeface="Calibri" panose="020F0502020204030204" pitchFamily="34" charset="0"/>
                <a:cs typeface="Calibri" panose="020F0502020204030204" pitchFamily="34" charset="0"/>
              </a:rPr>
              <a:t>is false when </a:t>
            </a:r>
            <a:r>
              <a:rPr lang="en-US" sz="2800" i="1" dirty="0">
                <a:latin typeface="Calibri" panose="020F0502020204030204" pitchFamily="34" charset="0"/>
                <a:cs typeface="Calibri" panose="020F0502020204030204" pitchFamily="34" charset="0"/>
              </a:rPr>
              <a:t>p </a:t>
            </a:r>
            <a:r>
              <a:rPr lang="en-US" sz="2800" dirty="0">
                <a:latin typeface="Calibri" panose="020F0502020204030204" pitchFamily="34" charset="0"/>
                <a:cs typeface="Calibri" panose="020F0502020204030204" pitchFamily="34" charset="0"/>
              </a:rPr>
              <a:t>is true, and </a:t>
            </a:r>
            <a:r>
              <a:rPr lang="en-US" sz="2800" i="1" dirty="0">
                <a:latin typeface="Calibri" panose="020F0502020204030204" pitchFamily="34" charset="0"/>
                <a:cs typeface="Calibri" panose="020F0502020204030204" pitchFamily="34" charset="0"/>
              </a:rPr>
              <a:t>q </a:t>
            </a:r>
            <a:r>
              <a:rPr lang="en-US" sz="2800" dirty="0">
                <a:latin typeface="Calibri" panose="020F0502020204030204" pitchFamily="34" charset="0"/>
                <a:cs typeface="Calibri" panose="020F0502020204030204" pitchFamily="34" charset="0"/>
              </a:rPr>
              <a:t>is false, and true otherwise.</a:t>
            </a:r>
          </a:p>
          <a:p>
            <a:pPr algn="l" rtl="0"/>
            <a:r>
              <a:rPr lang="en-US" sz="2800" dirty="0">
                <a:latin typeface="Calibri" panose="020F0502020204030204" pitchFamily="34" charset="0"/>
                <a:cs typeface="Calibri" panose="020F0502020204030204" pitchFamily="34" charset="0"/>
              </a:rPr>
              <a:t>In the conditional statement </a:t>
            </a:r>
            <a:r>
              <a:rPr lang="en-US" sz="2800" i="1" dirty="0">
                <a:latin typeface="Calibri" panose="020F0502020204030204" pitchFamily="34" charset="0"/>
                <a:cs typeface="Calibri" panose="020F0502020204030204" pitchFamily="34" charset="0"/>
              </a:rPr>
              <a:t>p </a:t>
            </a:r>
            <a:r>
              <a:rPr lang="en-US" sz="2800" dirty="0">
                <a:latin typeface="Calibri" panose="020F0502020204030204" pitchFamily="34" charset="0"/>
                <a:cs typeface="Calibri" panose="020F0502020204030204" pitchFamily="34" charset="0"/>
              </a:rPr>
              <a:t>→ </a:t>
            </a:r>
            <a:r>
              <a:rPr lang="en-US" sz="2800" i="1" dirty="0">
                <a:latin typeface="Calibri" panose="020F0502020204030204" pitchFamily="34" charset="0"/>
                <a:cs typeface="Calibri" panose="020F0502020204030204" pitchFamily="34" charset="0"/>
              </a:rPr>
              <a:t>q</a:t>
            </a:r>
            <a:r>
              <a:rPr lang="en-US" sz="2800" dirty="0">
                <a:latin typeface="Calibri" panose="020F0502020204030204" pitchFamily="34" charset="0"/>
                <a:cs typeface="Calibri" panose="020F0502020204030204" pitchFamily="34" charset="0"/>
              </a:rPr>
              <a:t>, </a:t>
            </a:r>
            <a:r>
              <a:rPr lang="en-US" sz="2800" i="1" dirty="0">
                <a:latin typeface="Calibri" panose="020F0502020204030204" pitchFamily="34" charset="0"/>
                <a:cs typeface="Calibri" panose="020F0502020204030204" pitchFamily="34" charset="0"/>
              </a:rPr>
              <a:t>p </a:t>
            </a:r>
            <a:r>
              <a:rPr lang="en-US" sz="2800" dirty="0">
                <a:latin typeface="Calibri" panose="020F0502020204030204" pitchFamily="34" charset="0"/>
                <a:cs typeface="Calibri" panose="020F0502020204030204" pitchFamily="34" charset="0"/>
              </a:rPr>
              <a:t>is called the </a:t>
            </a:r>
            <a:r>
              <a:rPr lang="en-US" sz="2800" i="1" dirty="0">
                <a:latin typeface="Calibri" panose="020F0502020204030204" pitchFamily="34" charset="0"/>
                <a:cs typeface="Calibri" panose="020F0502020204030204" pitchFamily="34" charset="0"/>
              </a:rPr>
              <a:t>hypothesis </a:t>
            </a:r>
            <a:r>
              <a:rPr lang="en-US" sz="2800" dirty="0">
                <a:latin typeface="Calibri" panose="020F0502020204030204" pitchFamily="34" charset="0"/>
                <a:cs typeface="Calibri" panose="020F0502020204030204" pitchFamily="34" charset="0"/>
              </a:rPr>
              <a:t>(or </a:t>
            </a:r>
            <a:r>
              <a:rPr lang="en-US" sz="2800" i="1" dirty="0">
                <a:latin typeface="Calibri" panose="020F0502020204030204" pitchFamily="34" charset="0"/>
                <a:cs typeface="Calibri" panose="020F0502020204030204" pitchFamily="34" charset="0"/>
              </a:rPr>
              <a:t>antecedent </a:t>
            </a:r>
            <a:r>
              <a:rPr lang="en-US" sz="2800" dirty="0">
                <a:latin typeface="Calibri" panose="020F0502020204030204" pitchFamily="34" charset="0"/>
                <a:cs typeface="Calibri" panose="020F0502020204030204" pitchFamily="34" charset="0"/>
              </a:rPr>
              <a:t>or </a:t>
            </a:r>
            <a:r>
              <a:rPr lang="en-US" sz="2800" i="1" dirty="0">
                <a:latin typeface="Calibri" panose="020F0502020204030204" pitchFamily="34" charset="0"/>
                <a:cs typeface="Calibri" panose="020F0502020204030204" pitchFamily="34" charset="0"/>
              </a:rPr>
              <a:t>premise</a:t>
            </a:r>
            <a:r>
              <a:rPr lang="en-US" sz="2800" dirty="0">
                <a:latin typeface="Calibri" panose="020F0502020204030204" pitchFamily="34" charset="0"/>
                <a:cs typeface="Calibri" panose="020F0502020204030204" pitchFamily="34" charset="0"/>
              </a:rPr>
              <a:t>) and </a:t>
            </a:r>
            <a:r>
              <a:rPr lang="en-US" sz="2800" i="1" dirty="0">
                <a:latin typeface="Calibri" panose="020F0502020204030204" pitchFamily="34" charset="0"/>
                <a:cs typeface="Calibri" panose="020F0502020204030204" pitchFamily="34" charset="0"/>
              </a:rPr>
              <a:t>q </a:t>
            </a:r>
            <a:r>
              <a:rPr lang="en-US" sz="2800" dirty="0">
                <a:latin typeface="Calibri" panose="020F0502020204030204" pitchFamily="34" charset="0"/>
                <a:cs typeface="Calibri" panose="020F0502020204030204" pitchFamily="34" charset="0"/>
              </a:rPr>
              <a:t>is called the </a:t>
            </a:r>
            <a:r>
              <a:rPr lang="en-US" sz="2800" i="1" dirty="0">
                <a:latin typeface="Calibri" panose="020F0502020204030204" pitchFamily="34" charset="0"/>
                <a:cs typeface="Calibri" panose="020F0502020204030204" pitchFamily="34" charset="0"/>
              </a:rPr>
              <a:t>conclusion </a:t>
            </a:r>
            <a:r>
              <a:rPr lang="en-US" sz="2800" dirty="0">
                <a:latin typeface="Calibri" panose="020F0502020204030204" pitchFamily="34" charset="0"/>
                <a:cs typeface="Calibri" panose="020F0502020204030204" pitchFamily="34" charset="0"/>
              </a:rPr>
              <a:t>(or </a:t>
            </a:r>
            <a:r>
              <a:rPr lang="en-US" sz="2800" i="1" dirty="0">
                <a:latin typeface="Calibri" panose="020F0502020204030204" pitchFamily="34" charset="0"/>
                <a:cs typeface="Calibri" panose="020F0502020204030204" pitchFamily="34" charset="0"/>
              </a:rPr>
              <a:t>consequence</a:t>
            </a:r>
            <a:r>
              <a:rPr lang="en-US" sz="2800" dirty="0">
                <a:latin typeface="Calibri" panose="020F0502020204030204" pitchFamily="34" charset="0"/>
                <a:cs typeface="Calibri" panose="020F0502020204030204" pitchFamily="34" charset="0"/>
              </a:rPr>
              <a:t>).</a:t>
            </a:r>
            <a:endParaRPr lang="ar-EG"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25969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endParaRPr lang="ar-EG" dirty="0"/>
          </a:p>
        </p:txBody>
      </p:sp>
      <p:pic>
        <p:nvPicPr>
          <p:cNvPr id="20483"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276301"/>
            <a:ext cx="7928976" cy="4305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367" y="626040"/>
            <a:ext cx="478155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86539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1896"/>
          </a:xfrm>
        </p:spPr>
        <p:txBody>
          <a:bodyPr>
            <a:normAutofit/>
          </a:bodyPr>
          <a:lstStyle/>
          <a:p>
            <a:pPr algn="l" rtl="0"/>
            <a:r>
              <a:rPr lang="en-US" b="1" dirty="0"/>
              <a:t>Example:</a:t>
            </a:r>
            <a:endParaRPr lang="ar-EG" b="1" dirty="0"/>
          </a:p>
        </p:txBody>
      </p:sp>
      <p:sp>
        <p:nvSpPr>
          <p:cNvPr id="3" name="Content Placeholder 2"/>
          <p:cNvSpPr>
            <a:spLocks noGrp="1"/>
          </p:cNvSpPr>
          <p:nvPr>
            <p:ph idx="1"/>
          </p:nvPr>
        </p:nvSpPr>
        <p:spPr>
          <a:xfrm>
            <a:off x="457200" y="1254599"/>
            <a:ext cx="8229600" cy="5716044"/>
          </a:xfrm>
        </p:spPr>
        <p:txBody>
          <a:bodyPr>
            <a:noAutofit/>
          </a:bodyPr>
          <a:lstStyle/>
          <a:p>
            <a:pPr algn="l" rtl="0"/>
            <a:r>
              <a:rPr lang="en-US" sz="2800" dirty="0">
                <a:solidFill>
                  <a:srgbClr val="FF0000"/>
                </a:solidFill>
              </a:rPr>
              <a:t>“If I am elected, then I will lower taxes.”</a:t>
            </a:r>
          </a:p>
          <a:p>
            <a:pPr algn="l" rtl="0"/>
            <a:r>
              <a:rPr lang="en-US" sz="2800" dirty="0"/>
              <a:t>If the politician is elected, voters would expect this politician to lower taxes. Furthermore, if the politician is not elected, then voters will not have any expectation that this person will lower </a:t>
            </a:r>
            <a:r>
              <a:rPr lang="en-GB" sz="2800" dirty="0"/>
              <a:t>taxes.</a:t>
            </a:r>
          </a:p>
          <a:p>
            <a:pPr algn="l" rtl="0"/>
            <a:r>
              <a:rPr lang="en-US" sz="2800" dirty="0"/>
              <a:t>If the politician is elected but does not lower taxes, that voters can say that the politician has broken the campaign pledge. </a:t>
            </a:r>
          </a:p>
          <a:p>
            <a:pPr algn="l" rtl="0"/>
            <a:r>
              <a:rPr lang="en-US" sz="2800" dirty="0"/>
              <a:t>This last scenario corresponds to the case when </a:t>
            </a:r>
            <a:r>
              <a:rPr lang="en-US" sz="2800" i="1" dirty="0"/>
              <a:t>p </a:t>
            </a:r>
            <a:r>
              <a:rPr lang="en-US" sz="2800" dirty="0"/>
              <a:t>is true, but </a:t>
            </a:r>
            <a:r>
              <a:rPr lang="en-US" sz="2800" i="1" dirty="0"/>
              <a:t>q </a:t>
            </a:r>
            <a:r>
              <a:rPr lang="en-US" sz="2800" dirty="0"/>
              <a:t>is false in </a:t>
            </a:r>
            <a:r>
              <a:rPr lang="en-US" sz="2800" i="1" dirty="0"/>
              <a:t>p </a:t>
            </a:r>
            <a:r>
              <a:rPr lang="en-US" sz="2800" dirty="0"/>
              <a:t>→ </a:t>
            </a:r>
            <a:r>
              <a:rPr lang="en-US" sz="2800" i="1" dirty="0"/>
              <a:t>q</a:t>
            </a:r>
            <a:r>
              <a:rPr lang="en-US" sz="2800" dirty="0"/>
              <a:t>.</a:t>
            </a:r>
            <a:endParaRPr lang="ar-EG" sz="2800" dirty="0"/>
          </a:p>
        </p:txBody>
      </p:sp>
    </p:spTree>
    <p:extLst>
      <p:ext uri="{BB962C8B-B14F-4D97-AF65-F5344CB8AC3E}">
        <p14:creationId xmlns:p14="http://schemas.microsoft.com/office/powerpoint/2010/main" val="29272927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b="1" dirty="0">
                <a:solidFill>
                  <a:schemeClr val="tx1"/>
                </a:solidFill>
              </a:rPr>
              <a:t>Different Forms of Conditional Statement</a:t>
            </a:r>
            <a:endParaRPr lang="ar-EG" b="1" dirty="0">
              <a:solidFill>
                <a:schemeClr val="tx1"/>
              </a:solidFill>
            </a:endParaRPr>
          </a:p>
        </p:txBody>
      </p:sp>
      <p:sp>
        <p:nvSpPr>
          <p:cNvPr id="3" name="Content Placeholder 2"/>
          <p:cNvSpPr>
            <a:spLocks noGrp="1"/>
          </p:cNvSpPr>
          <p:nvPr>
            <p:ph idx="1"/>
          </p:nvPr>
        </p:nvSpPr>
        <p:spPr/>
        <p:txBody>
          <a:bodyPr>
            <a:noAutofit/>
          </a:bodyPr>
          <a:lstStyle/>
          <a:p>
            <a:pPr algn="l" rtl="0"/>
            <a:r>
              <a:rPr lang="en-US" sz="3200" dirty="0"/>
              <a:t>“if </a:t>
            </a:r>
            <a:r>
              <a:rPr lang="en-US" sz="3200" i="1" dirty="0"/>
              <a:t>p</a:t>
            </a:r>
            <a:r>
              <a:rPr lang="en-US" sz="3200" dirty="0"/>
              <a:t>, then </a:t>
            </a:r>
            <a:r>
              <a:rPr lang="en-US" sz="3200" i="1" dirty="0"/>
              <a:t>q</a:t>
            </a:r>
            <a:r>
              <a:rPr lang="en-US" sz="3200" dirty="0"/>
              <a:t>”		 “</a:t>
            </a:r>
            <a:r>
              <a:rPr lang="en-US" sz="3200" i="1" dirty="0"/>
              <a:t>p </a:t>
            </a:r>
            <a:r>
              <a:rPr lang="en-US" sz="3200" dirty="0"/>
              <a:t>implies </a:t>
            </a:r>
            <a:r>
              <a:rPr lang="en-US" sz="3200" i="1" dirty="0"/>
              <a:t>q</a:t>
            </a:r>
            <a:r>
              <a:rPr lang="en-US" sz="3200" dirty="0"/>
              <a:t>”</a:t>
            </a:r>
          </a:p>
          <a:p>
            <a:pPr algn="l" rtl="0"/>
            <a:r>
              <a:rPr lang="en-US" sz="3200" dirty="0"/>
              <a:t>“if </a:t>
            </a:r>
            <a:r>
              <a:rPr lang="en-US" sz="3200" i="1" dirty="0"/>
              <a:t>p</a:t>
            </a:r>
            <a:r>
              <a:rPr lang="en-US" sz="3200" dirty="0"/>
              <a:t>, </a:t>
            </a:r>
            <a:r>
              <a:rPr lang="en-US" sz="3200" i="1" dirty="0"/>
              <a:t>q</a:t>
            </a:r>
            <a:r>
              <a:rPr lang="en-US" sz="3200" dirty="0"/>
              <a:t>” 			“</a:t>
            </a:r>
            <a:r>
              <a:rPr lang="en-US" sz="3200" i="1" dirty="0"/>
              <a:t>p </a:t>
            </a:r>
            <a:r>
              <a:rPr lang="en-US" sz="3200" dirty="0"/>
              <a:t>only if </a:t>
            </a:r>
            <a:r>
              <a:rPr lang="en-US" sz="3200" i="1" dirty="0"/>
              <a:t>q</a:t>
            </a:r>
            <a:r>
              <a:rPr lang="en-US" sz="3200" dirty="0"/>
              <a:t>”</a:t>
            </a:r>
          </a:p>
          <a:p>
            <a:pPr algn="l" rtl="0"/>
            <a:r>
              <a:rPr lang="en-US" sz="3200" dirty="0"/>
              <a:t>“</a:t>
            </a:r>
            <a:r>
              <a:rPr lang="en-US" sz="3200" i="1" dirty="0"/>
              <a:t>q </a:t>
            </a:r>
            <a:r>
              <a:rPr lang="en-US" sz="3200" dirty="0"/>
              <a:t>if </a:t>
            </a:r>
            <a:r>
              <a:rPr lang="en-US" sz="3200" i="1" dirty="0"/>
              <a:t>p</a:t>
            </a:r>
            <a:r>
              <a:rPr lang="en-US" sz="3200" dirty="0"/>
              <a:t>”			 “</a:t>
            </a:r>
            <a:r>
              <a:rPr lang="en-US" sz="3200" i="1" dirty="0"/>
              <a:t>q </a:t>
            </a:r>
            <a:r>
              <a:rPr lang="en-US" sz="3200" dirty="0"/>
              <a:t>whenever </a:t>
            </a:r>
            <a:r>
              <a:rPr lang="en-US" sz="3200" i="1" dirty="0"/>
              <a:t>p</a:t>
            </a:r>
            <a:r>
              <a:rPr lang="en-US" sz="3200" dirty="0"/>
              <a:t>”</a:t>
            </a:r>
          </a:p>
          <a:p>
            <a:pPr algn="l" rtl="0"/>
            <a:r>
              <a:rPr lang="en-US" sz="3200" dirty="0"/>
              <a:t>“</a:t>
            </a:r>
            <a:r>
              <a:rPr lang="en-US" sz="3200" i="1" dirty="0"/>
              <a:t>q </a:t>
            </a:r>
            <a:r>
              <a:rPr lang="en-US" sz="3200" dirty="0"/>
              <a:t>when </a:t>
            </a:r>
            <a:r>
              <a:rPr lang="en-US" sz="3200" i="1" dirty="0"/>
              <a:t>p</a:t>
            </a:r>
            <a:r>
              <a:rPr lang="en-US" sz="3200" dirty="0"/>
              <a:t>” “</a:t>
            </a:r>
            <a:r>
              <a:rPr lang="en-US" sz="3200" i="1" dirty="0"/>
              <a:t>q </a:t>
            </a:r>
            <a:r>
              <a:rPr lang="en-US" sz="3200" dirty="0"/>
              <a:t>is necessary for </a:t>
            </a:r>
            <a:r>
              <a:rPr lang="en-US" sz="3200" i="1" dirty="0"/>
              <a:t>p</a:t>
            </a:r>
            <a:r>
              <a:rPr lang="en-US" sz="3200" dirty="0"/>
              <a:t>”</a:t>
            </a:r>
          </a:p>
          <a:p>
            <a:pPr algn="l" rtl="0"/>
            <a:r>
              <a:rPr lang="en-US" sz="3200" dirty="0"/>
              <a:t>“a necessary condition for </a:t>
            </a:r>
            <a:r>
              <a:rPr lang="en-US" sz="3200" i="1" dirty="0"/>
              <a:t>p </a:t>
            </a:r>
            <a:r>
              <a:rPr lang="en-US" sz="3200" dirty="0"/>
              <a:t>is </a:t>
            </a:r>
            <a:r>
              <a:rPr lang="en-US" sz="3200" i="1" dirty="0"/>
              <a:t>q</a:t>
            </a:r>
            <a:r>
              <a:rPr lang="en-US" sz="3200" dirty="0"/>
              <a:t>”</a:t>
            </a:r>
          </a:p>
          <a:p>
            <a:pPr algn="l" rtl="0"/>
            <a:r>
              <a:rPr lang="en-US" sz="3200" dirty="0"/>
              <a:t> “</a:t>
            </a:r>
            <a:r>
              <a:rPr lang="en-US" sz="3200" i="1" dirty="0"/>
              <a:t>q </a:t>
            </a:r>
            <a:r>
              <a:rPr lang="en-US" sz="3200" dirty="0"/>
              <a:t>follows from </a:t>
            </a:r>
            <a:r>
              <a:rPr lang="en-US" sz="3200" i="1" dirty="0"/>
              <a:t>p</a:t>
            </a:r>
            <a:r>
              <a:rPr lang="en-US" sz="3200" dirty="0"/>
              <a:t>”</a:t>
            </a:r>
          </a:p>
          <a:p>
            <a:pPr algn="l" rtl="0"/>
            <a:r>
              <a:rPr lang="en-GB" sz="3200" dirty="0"/>
              <a:t>“</a:t>
            </a:r>
            <a:r>
              <a:rPr lang="en-GB" sz="3200" i="1" dirty="0"/>
              <a:t>q </a:t>
            </a:r>
            <a:r>
              <a:rPr lang="en-GB" sz="3200" dirty="0"/>
              <a:t>unless ￢</a:t>
            </a:r>
            <a:r>
              <a:rPr lang="en-GB" sz="3200" i="1" dirty="0"/>
              <a:t>p</a:t>
            </a:r>
            <a:r>
              <a:rPr lang="en-GB" sz="3200" dirty="0"/>
              <a:t>”</a:t>
            </a:r>
          </a:p>
          <a:p>
            <a:pPr algn="l" rtl="0"/>
            <a:r>
              <a:rPr lang="en-GB" sz="3200" dirty="0"/>
              <a:t>“</a:t>
            </a:r>
            <a:r>
              <a:rPr lang="en-GB" sz="3200" i="1" dirty="0"/>
              <a:t>p </a:t>
            </a:r>
            <a:r>
              <a:rPr lang="en-GB" sz="3200" dirty="0"/>
              <a:t>is sufficient for </a:t>
            </a:r>
            <a:r>
              <a:rPr lang="en-GB" sz="3200" i="1" dirty="0"/>
              <a:t>q</a:t>
            </a:r>
            <a:r>
              <a:rPr lang="en-GB" sz="3200" dirty="0"/>
              <a:t>”	</a:t>
            </a:r>
          </a:p>
          <a:p>
            <a:pPr algn="l" rtl="0"/>
            <a:r>
              <a:rPr lang="en-GB" sz="3200" dirty="0"/>
              <a:t> “a sufficient condition for </a:t>
            </a:r>
            <a:r>
              <a:rPr lang="en-GB" sz="3200" i="1" dirty="0"/>
              <a:t>q </a:t>
            </a:r>
            <a:r>
              <a:rPr lang="en-GB" sz="3200" dirty="0"/>
              <a:t>is </a:t>
            </a:r>
            <a:r>
              <a:rPr lang="en-GB" sz="3200" i="1" dirty="0"/>
              <a:t>p</a:t>
            </a:r>
            <a:r>
              <a:rPr lang="en-GB" sz="3200" dirty="0"/>
              <a:t>”</a:t>
            </a:r>
          </a:p>
          <a:p>
            <a:pPr algn="l" rtl="0"/>
            <a:endParaRPr lang="ar-EG" sz="3200" dirty="0"/>
          </a:p>
        </p:txBody>
      </p:sp>
    </p:spTree>
    <p:extLst>
      <p:ext uri="{BB962C8B-B14F-4D97-AF65-F5344CB8AC3E}">
        <p14:creationId xmlns:p14="http://schemas.microsoft.com/office/powerpoint/2010/main" val="41368937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b="1" dirty="0"/>
              <a:t>Example: </a:t>
            </a:r>
            <a:r>
              <a:rPr lang="en-GB" b="1" dirty="0">
                <a:solidFill>
                  <a:srgbClr val="FF0000"/>
                </a:solidFill>
                <a:latin typeface="Comic Sans MS" pitchFamily="66" charset="0"/>
              </a:rPr>
              <a:t>“p only </a:t>
            </a:r>
            <a:r>
              <a:rPr lang="en-US" b="1" dirty="0">
                <a:solidFill>
                  <a:srgbClr val="FF0000"/>
                </a:solidFill>
                <a:latin typeface="Comic Sans MS" pitchFamily="66" charset="0"/>
              </a:rPr>
              <a:t>if q” </a:t>
            </a:r>
            <a:endParaRPr lang="ar-EG" b="1" dirty="0">
              <a:solidFill>
                <a:srgbClr val="FF0000"/>
              </a:solidFill>
            </a:endParaRPr>
          </a:p>
        </p:txBody>
      </p:sp>
      <p:sp>
        <p:nvSpPr>
          <p:cNvPr id="3" name="Content Placeholder 2"/>
          <p:cNvSpPr>
            <a:spLocks noGrp="1"/>
          </p:cNvSpPr>
          <p:nvPr>
            <p:ph idx="1"/>
          </p:nvPr>
        </p:nvSpPr>
        <p:spPr>
          <a:xfrm>
            <a:off x="457200" y="1417982"/>
            <a:ext cx="8229600" cy="4937760"/>
          </a:xfrm>
        </p:spPr>
        <p:txBody>
          <a:bodyPr>
            <a:noAutofit/>
          </a:bodyPr>
          <a:lstStyle/>
          <a:p>
            <a:pPr algn="l" rtl="0"/>
            <a:r>
              <a:rPr lang="en-GB" sz="3200" dirty="0">
                <a:latin typeface="Comic Sans MS" pitchFamily="66" charset="0"/>
              </a:rPr>
              <a:t>“p only </a:t>
            </a:r>
            <a:r>
              <a:rPr lang="en-US" sz="3200" dirty="0">
                <a:latin typeface="Comic Sans MS" pitchFamily="66" charset="0"/>
              </a:rPr>
              <a:t>if q” means that p cannot be true when q is not true.</a:t>
            </a:r>
            <a:r>
              <a:rPr lang="en-US" sz="3200" dirty="0"/>
              <a:t> </a:t>
            </a:r>
          </a:p>
          <a:p>
            <a:pPr algn="l" rtl="0"/>
            <a:r>
              <a:rPr lang="en-US" sz="3200" dirty="0">
                <a:latin typeface="Comic Sans MS" pitchFamily="66" charset="0"/>
              </a:rPr>
              <a:t>That is, the statement is false if p is true, but q is false. </a:t>
            </a:r>
          </a:p>
          <a:p>
            <a:pPr algn="l" rtl="0"/>
            <a:r>
              <a:rPr lang="en-US" sz="3200" dirty="0">
                <a:latin typeface="Comic Sans MS" pitchFamily="66" charset="0"/>
              </a:rPr>
              <a:t>When p is false, q may be either true or false, because the statement says nothing about the truth value of q.</a:t>
            </a:r>
          </a:p>
          <a:p>
            <a:pPr marL="0" indent="0" algn="l" rtl="0">
              <a:buNone/>
            </a:pPr>
            <a:r>
              <a:rPr lang="en-US" sz="3200" dirty="0">
                <a:latin typeface="Comic Sans MS" pitchFamily="66" charset="0"/>
              </a:rPr>
              <a:t>		</a:t>
            </a:r>
          </a:p>
        </p:txBody>
      </p:sp>
    </p:spTree>
    <p:extLst>
      <p:ext uri="{BB962C8B-B14F-4D97-AF65-F5344CB8AC3E}">
        <p14:creationId xmlns:p14="http://schemas.microsoft.com/office/powerpoint/2010/main" val="30863241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Course Topics:</a:t>
            </a:r>
            <a:endParaRPr lang="en-US" b="1" dirty="0"/>
          </a:p>
        </p:txBody>
      </p:sp>
      <p:sp>
        <p:nvSpPr>
          <p:cNvPr id="3" name="Content Placeholder 2"/>
          <p:cNvSpPr>
            <a:spLocks noGrp="1"/>
          </p:cNvSpPr>
          <p:nvPr>
            <p:ph sz="quarter" idx="1"/>
          </p:nvPr>
        </p:nvSpPr>
        <p:spPr/>
        <p:txBody>
          <a:bodyPr>
            <a:normAutofit/>
          </a:bodyPr>
          <a:lstStyle/>
          <a:p>
            <a:r>
              <a:rPr lang="en-US" sz="3200" dirty="0"/>
              <a:t>The Foundations: Logic and Proofs</a:t>
            </a:r>
          </a:p>
          <a:p>
            <a:r>
              <a:rPr lang="en-GB" sz="3200" dirty="0"/>
              <a:t>Basic Structures</a:t>
            </a:r>
          </a:p>
          <a:p>
            <a:r>
              <a:rPr lang="en-GB" sz="3200" dirty="0"/>
              <a:t>Algorithms</a:t>
            </a:r>
          </a:p>
          <a:p>
            <a:r>
              <a:rPr lang="en-GB" sz="3200" dirty="0"/>
              <a:t>Number Theory and Cryptography</a:t>
            </a:r>
          </a:p>
          <a:p>
            <a:r>
              <a:rPr lang="en-GB" sz="3200" dirty="0"/>
              <a:t>Induction and Recursion</a:t>
            </a:r>
          </a:p>
          <a:p>
            <a:r>
              <a:rPr lang="en-GB" sz="3200" dirty="0"/>
              <a:t>Counting &amp; Relations</a:t>
            </a:r>
          </a:p>
          <a:p>
            <a:r>
              <a:rPr lang="en-GB" sz="3200" dirty="0"/>
              <a:t>Graphs &amp; Trees</a:t>
            </a:r>
            <a:endParaRPr lang="ar-EG" sz="3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b="1" dirty="0">
                <a:solidFill>
                  <a:schemeClr val="tx1"/>
                </a:solidFill>
                <a:latin typeface="Comic Sans MS" pitchFamily="66" charset="0"/>
              </a:rPr>
              <a:t>Example</a:t>
            </a:r>
            <a:r>
              <a:rPr lang="en-US" b="1" dirty="0">
                <a:solidFill>
                  <a:srgbClr val="FF0000"/>
                </a:solidFill>
                <a:latin typeface="Comic Sans MS" pitchFamily="66" charset="0"/>
              </a:rPr>
              <a:t>: “q unless ￢p”</a:t>
            </a:r>
            <a:endParaRPr lang="ar-EG" b="1" dirty="0">
              <a:solidFill>
                <a:srgbClr val="FF0000"/>
              </a:solidFill>
            </a:endParaRPr>
          </a:p>
        </p:txBody>
      </p:sp>
      <p:sp>
        <p:nvSpPr>
          <p:cNvPr id="3" name="Content Placeholder 2"/>
          <p:cNvSpPr>
            <a:spLocks noGrp="1"/>
          </p:cNvSpPr>
          <p:nvPr>
            <p:ph idx="1"/>
          </p:nvPr>
        </p:nvSpPr>
        <p:spPr>
          <a:xfrm>
            <a:off x="457200" y="1497496"/>
            <a:ext cx="8229600" cy="4937760"/>
          </a:xfrm>
        </p:spPr>
        <p:txBody>
          <a:bodyPr>
            <a:normAutofit/>
          </a:bodyPr>
          <a:lstStyle/>
          <a:p>
            <a:pPr algn="l" rtl="0"/>
            <a:r>
              <a:rPr lang="en-US" sz="3200" dirty="0">
                <a:latin typeface="Comic Sans MS" pitchFamily="66" charset="0"/>
              </a:rPr>
              <a:t>“q unless ￢p” means that:</a:t>
            </a:r>
          </a:p>
          <a:p>
            <a:pPr marL="0" indent="0" algn="l" rtl="0">
              <a:buNone/>
            </a:pPr>
            <a:r>
              <a:rPr lang="en-US" sz="3200" dirty="0">
                <a:latin typeface="Comic Sans MS" pitchFamily="66" charset="0"/>
              </a:rPr>
              <a:t> if ￢p is false, then q must be true.</a:t>
            </a:r>
          </a:p>
          <a:p>
            <a:pPr algn="l" rtl="0"/>
            <a:r>
              <a:rPr lang="en-GB" sz="3200" dirty="0">
                <a:latin typeface="Comic Sans MS" pitchFamily="66" charset="0"/>
              </a:rPr>
              <a:t>That is, the statement:</a:t>
            </a:r>
          </a:p>
          <a:p>
            <a:pPr marL="0" indent="0" algn="l" rtl="0">
              <a:buNone/>
            </a:pPr>
            <a:r>
              <a:rPr lang="en-US" sz="3200" dirty="0">
                <a:latin typeface="Comic Sans MS" pitchFamily="66" charset="0"/>
              </a:rPr>
              <a:t>“q unless ￢p” is false when p is true, but q is false, and it is true otherwise.</a:t>
            </a:r>
            <a:endParaRPr lang="ar-EG" sz="3200" dirty="0">
              <a:latin typeface="Comic Sans MS" pitchFamily="66" charset="0"/>
            </a:endParaRPr>
          </a:p>
        </p:txBody>
      </p:sp>
    </p:spTree>
    <p:extLst>
      <p:ext uri="{BB962C8B-B14F-4D97-AF65-F5344CB8AC3E}">
        <p14:creationId xmlns:p14="http://schemas.microsoft.com/office/powerpoint/2010/main" val="30070300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GB" b="1" dirty="0" smtClean="0"/>
              <a:t>Example:</a:t>
            </a:r>
            <a:endParaRPr lang="ar-EG" dirty="0"/>
          </a:p>
        </p:txBody>
      </p:sp>
      <p:sp>
        <p:nvSpPr>
          <p:cNvPr id="3" name="Content Placeholder 2"/>
          <p:cNvSpPr>
            <a:spLocks noGrp="1"/>
          </p:cNvSpPr>
          <p:nvPr>
            <p:ph idx="1"/>
          </p:nvPr>
        </p:nvSpPr>
        <p:spPr/>
        <p:txBody>
          <a:bodyPr>
            <a:normAutofit fontScale="92500" lnSpcReduction="10000"/>
          </a:bodyPr>
          <a:lstStyle/>
          <a:p>
            <a:pPr marL="0" indent="0" algn="l" rtl="0">
              <a:buNone/>
            </a:pPr>
            <a:r>
              <a:rPr lang="en-US" sz="3200" dirty="0"/>
              <a:t>Let </a:t>
            </a:r>
            <a:r>
              <a:rPr lang="en-US" sz="3200" i="1" dirty="0">
                <a:solidFill>
                  <a:srgbClr val="FF0000"/>
                </a:solidFill>
              </a:rPr>
              <a:t>p</a:t>
            </a:r>
            <a:r>
              <a:rPr lang="en-US" sz="3200" i="1" dirty="0"/>
              <a:t> </a:t>
            </a:r>
            <a:r>
              <a:rPr lang="en-US" sz="3200" dirty="0"/>
              <a:t>be the statement </a:t>
            </a:r>
            <a:r>
              <a:rPr lang="en-US" sz="3200" dirty="0">
                <a:solidFill>
                  <a:srgbClr val="0070C0"/>
                </a:solidFill>
              </a:rPr>
              <a:t>“Maria learns discrete mathematics” </a:t>
            </a:r>
            <a:r>
              <a:rPr lang="en-US" sz="3200" dirty="0"/>
              <a:t>and </a:t>
            </a:r>
            <a:r>
              <a:rPr lang="en-US" sz="3200" i="1" dirty="0">
                <a:solidFill>
                  <a:srgbClr val="FF0000"/>
                </a:solidFill>
              </a:rPr>
              <a:t>q</a:t>
            </a:r>
            <a:r>
              <a:rPr lang="en-US" sz="3200" i="1" dirty="0"/>
              <a:t> </a:t>
            </a:r>
            <a:r>
              <a:rPr lang="en-US" sz="3200" dirty="0"/>
              <a:t>the statement </a:t>
            </a:r>
            <a:r>
              <a:rPr lang="en-US" sz="3200" dirty="0">
                <a:solidFill>
                  <a:srgbClr val="0070C0"/>
                </a:solidFill>
              </a:rPr>
              <a:t>“Maria will find a good job.”</a:t>
            </a:r>
          </a:p>
          <a:p>
            <a:pPr marL="0" indent="0" algn="l" rtl="0">
              <a:buNone/>
            </a:pPr>
            <a:r>
              <a:rPr lang="en-US" sz="3200" dirty="0"/>
              <a:t> Express the statement </a:t>
            </a:r>
            <a:r>
              <a:rPr lang="en-US" sz="3200" i="1" dirty="0">
                <a:solidFill>
                  <a:srgbClr val="C00000"/>
                </a:solidFill>
              </a:rPr>
              <a:t>p </a:t>
            </a:r>
            <a:r>
              <a:rPr lang="en-US" sz="3200" dirty="0">
                <a:solidFill>
                  <a:srgbClr val="C00000"/>
                </a:solidFill>
              </a:rPr>
              <a:t>→ </a:t>
            </a:r>
            <a:r>
              <a:rPr lang="en-US" sz="3200" i="1" dirty="0">
                <a:solidFill>
                  <a:srgbClr val="C00000"/>
                </a:solidFill>
              </a:rPr>
              <a:t>q </a:t>
            </a:r>
            <a:r>
              <a:rPr lang="en-US" sz="3200" dirty="0"/>
              <a:t>as a statement in English?</a:t>
            </a:r>
          </a:p>
          <a:p>
            <a:pPr marL="0" indent="0" algn="l" rtl="0">
              <a:buNone/>
            </a:pPr>
            <a:r>
              <a:rPr lang="en-US" sz="3200" dirty="0"/>
              <a:t>Solution:</a:t>
            </a:r>
          </a:p>
          <a:p>
            <a:pPr marL="0" indent="0" algn="l" rtl="0">
              <a:buNone/>
            </a:pPr>
            <a:r>
              <a:rPr lang="en-US" sz="3200" dirty="0"/>
              <a:t>“If Maria learns discrete mathematics, then she will find a good job.” </a:t>
            </a:r>
          </a:p>
          <a:p>
            <a:pPr marL="0" indent="0" algn="l" rtl="0">
              <a:buNone/>
            </a:pPr>
            <a:r>
              <a:rPr lang="en-US" sz="3200" dirty="0"/>
              <a:t>“Maria will find a good job unless she does not learn discrete mathematics.”</a:t>
            </a:r>
            <a:endParaRPr lang="ar-EG" sz="3200" dirty="0"/>
          </a:p>
        </p:txBody>
      </p:sp>
    </p:spTree>
    <p:extLst>
      <p:ext uri="{BB962C8B-B14F-4D97-AF65-F5344CB8AC3E}">
        <p14:creationId xmlns:p14="http://schemas.microsoft.com/office/powerpoint/2010/main" val="5884453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a:t>
            </a:r>
            <a:endParaRPr lang="en-US" dirty="0"/>
          </a:p>
        </p:txBody>
      </p:sp>
      <p:sp>
        <p:nvSpPr>
          <p:cNvPr id="3" name="Content Placeholder 2"/>
          <p:cNvSpPr>
            <a:spLocks noGrp="1"/>
          </p:cNvSpPr>
          <p:nvPr>
            <p:ph sz="quarter" idx="1"/>
          </p:nvPr>
        </p:nvSpPr>
        <p:spPr/>
        <p:txBody>
          <a:bodyPr/>
          <a:lstStyle/>
          <a:p>
            <a:r>
              <a:rPr lang="en-US" dirty="0"/>
              <a:t>The if-then construction used in many programming languages is different from that used in logic. </a:t>
            </a:r>
            <a:endParaRPr lang="en-US" dirty="0" smtClean="0"/>
          </a:p>
          <a:p>
            <a:r>
              <a:rPr lang="en-US" dirty="0" smtClean="0"/>
              <a:t>Most </a:t>
            </a:r>
            <a:r>
              <a:rPr lang="en-US" dirty="0"/>
              <a:t>programming languages contain statements such as if p then S, where p is a proposition and S is a program segment (one or more statements to be executed). </a:t>
            </a:r>
            <a:endParaRPr lang="en-US" dirty="0" smtClean="0"/>
          </a:p>
          <a:p>
            <a:r>
              <a:rPr lang="en-US" dirty="0" smtClean="0"/>
              <a:t>When </a:t>
            </a:r>
            <a:r>
              <a:rPr lang="en-US" dirty="0"/>
              <a:t>execution of a program encounters such a statement, S is executed if p is true, but S is not executed if p is </a:t>
            </a:r>
            <a:r>
              <a:rPr lang="en-US" dirty="0" smtClean="0"/>
              <a:t>false</a:t>
            </a:r>
            <a:r>
              <a:rPr lang="en-US" dirty="0"/>
              <a:t>.</a:t>
            </a:r>
          </a:p>
        </p:txBody>
      </p:sp>
    </p:spTree>
    <p:extLst>
      <p:ext uri="{BB962C8B-B14F-4D97-AF65-F5344CB8AC3E}">
        <p14:creationId xmlns:p14="http://schemas.microsoft.com/office/powerpoint/2010/main" val="37439619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b="1" dirty="0">
                <a:solidFill>
                  <a:schemeClr val="tx1"/>
                </a:solidFill>
              </a:rPr>
              <a:t>The contrapositive of </a:t>
            </a:r>
            <a:r>
              <a:rPr lang="en-US" b="1" i="1" dirty="0">
                <a:solidFill>
                  <a:schemeClr val="tx1"/>
                </a:solidFill>
              </a:rPr>
              <a:t>p </a:t>
            </a:r>
            <a:r>
              <a:rPr lang="en-US" b="1" dirty="0">
                <a:solidFill>
                  <a:schemeClr val="tx1"/>
                </a:solidFill>
              </a:rPr>
              <a:t>→ </a:t>
            </a:r>
            <a:r>
              <a:rPr lang="en-US" b="1" i="1" dirty="0">
                <a:solidFill>
                  <a:schemeClr val="tx1"/>
                </a:solidFill>
              </a:rPr>
              <a:t>q</a:t>
            </a:r>
            <a:endParaRPr lang="ar-EG" b="1" dirty="0">
              <a:solidFill>
                <a:schemeClr val="tx1"/>
              </a:solidFill>
            </a:endParaRPr>
          </a:p>
        </p:txBody>
      </p:sp>
      <p:sp>
        <p:nvSpPr>
          <p:cNvPr id="3" name="Content Placeholder 2"/>
          <p:cNvSpPr>
            <a:spLocks noGrp="1"/>
          </p:cNvSpPr>
          <p:nvPr>
            <p:ph idx="1"/>
          </p:nvPr>
        </p:nvSpPr>
        <p:spPr/>
        <p:txBody>
          <a:bodyPr>
            <a:normAutofit/>
          </a:bodyPr>
          <a:lstStyle/>
          <a:p>
            <a:pPr algn="l" rtl="0"/>
            <a:r>
              <a:rPr lang="en-US" sz="3200" dirty="0"/>
              <a:t>The </a:t>
            </a:r>
            <a:r>
              <a:rPr lang="en-US" sz="3200" b="1" dirty="0"/>
              <a:t>contrapositive </a:t>
            </a:r>
            <a:r>
              <a:rPr lang="en-US" sz="3200" dirty="0"/>
              <a:t>of </a:t>
            </a:r>
            <a:r>
              <a:rPr lang="en-US" sz="3200" i="1" dirty="0"/>
              <a:t>p </a:t>
            </a:r>
            <a:r>
              <a:rPr lang="en-US" sz="3200" dirty="0"/>
              <a:t>→ </a:t>
            </a:r>
            <a:r>
              <a:rPr lang="en-US" sz="3200" i="1" dirty="0"/>
              <a:t>q </a:t>
            </a:r>
            <a:r>
              <a:rPr lang="en-US" sz="3200" dirty="0"/>
              <a:t>is the proposition  ￢</a:t>
            </a:r>
            <a:r>
              <a:rPr lang="en-US" sz="3200" i="1" dirty="0"/>
              <a:t>q </a:t>
            </a:r>
            <a:r>
              <a:rPr lang="en-US" sz="3200" dirty="0"/>
              <a:t>→￢</a:t>
            </a:r>
            <a:r>
              <a:rPr lang="en-US" sz="3200" i="1" dirty="0"/>
              <a:t>p</a:t>
            </a:r>
            <a:r>
              <a:rPr lang="en-US" sz="3200" dirty="0"/>
              <a:t>.</a:t>
            </a:r>
          </a:p>
          <a:p>
            <a:pPr algn="l" rtl="0"/>
            <a:r>
              <a:rPr lang="en-US" dirty="0"/>
              <a:t>T</a:t>
            </a:r>
            <a:r>
              <a:rPr lang="en-US" sz="3200" dirty="0"/>
              <a:t>he contrapositive always has the same truth </a:t>
            </a:r>
            <a:r>
              <a:rPr lang="en-GB" sz="3200" dirty="0"/>
              <a:t>value as </a:t>
            </a:r>
            <a:r>
              <a:rPr lang="en-GB" sz="3200" i="1" dirty="0"/>
              <a:t>p </a:t>
            </a:r>
            <a:r>
              <a:rPr lang="en-GB" sz="3200" dirty="0"/>
              <a:t>→ </a:t>
            </a:r>
            <a:r>
              <a:rPr lang="en-GB" sz="3200" i="1" dirty="0"/>
              <a:t>q</a:t>
            </a:r>
            <a:r>
              <a:rPr lang="en-GB" sz="3200" dirty="0"/>
              <a:t>.</a:t>
            </a:r>
          </a:p>
          <a:p>
            <a:pPr algn="l" rtl="0"/>
            <a:r>
              <a:rPr lang="en-US" dirty="0"/>
              <a:t>S</a:t>
            </a:r>
            <a:r>
              <a:rPr lang="en-US" sz="3200" dirty="0"/>
              <a:t>o that a conditional statement and its contrapositive are </a:t>
            </a:r>
            <a:r>
              <a:rPr lang="en-US" sz="3200" dirty="0">
                <a:solidFill>
                  <a:srgbClr val="002060"/>
                </a:solidFill>
              </a:rPr>
              <a:t>equivalent</a:t>
            </a:r>
          </a:p>
          <a:p>
            <a:pPr algn="l" rtl="0"/>
            <a:endParaRPr lang="ar-EG" sz="3200" dirty="0">
              <a:solidFill>
                <a:srgbClr val="002060"/>
              </a:solidFill>
            </a:endParaRPr>
          </a:p>
        </p:txBody>
      </p:sp>
      <p:graphicFrame>
        <p:nvGraphicFramePr>
          <p:cNvPr id="4" name="Table 4">
            <a:extLst>
              <a:ext uri="{FF2B5EF4-FFF2-40B4-BE49-F238E27FC236}">
                <a16:creationId xmlns="" xmlns:a16="http://schemas.microsoft.com/office/drawing/2014/main" id="{BC739A08-AF96-45B2-918C-395C78E897FB}"/>
              </a:ext>
            </a:extLst>
          </p:cNvPr>
          <p:cNvGraphicFramePr>
            <a:graphicFrameLocks noGrp="1"/>
          </p:cNvGraphicFramePr>
          <p:nvPr/>
        </p:nvGraphicFramePr>
        <p:xfrm>
          <a:off x="1907704" y="4734560"/>
          <a:ext cx="6096000" cy="2123440"/>
        </p:xfrm>
        <a:graphic>
          <a:graphicData uri="http://schemas.openxmlformats.org/drawingml/2006/table">
            <a:tbl>
              <a:tblPr firstRow="1" bandRow="1">
                <a:tableStyleId>{5C22544A-7EE6-4342-B048-85BDC9FD1C3A}</a:tableStyleId>
              </a:tblPr>
              <a:tblGrid>
                <a:gridCol w="1524000">
                  <a:extLst>
                    <a:ext uri="{9D8B030D-6E8A-4147-A177-3AD203B41FA5}">
                      <a16:colId xmlns="" xmlns:a16="http://schemas.microsoft.com/office/drawing/2014/main" val="3155124416"/>
                    </a:ext>
                  </a:extLst>
                </a:gridCol>
                <a:gridCol w="1524000">
                  <a:extLst>
                    <a:ext uri="{9D8B030D-6E8A-4147-A177-3AD203B41FA5}">
                      <a16:colId xmlns="" xmlns:a16="http://schemas.microsoft.com/office/drawing/2014/main" val="1085727775"/>
                    </a:ext>
                  </a:extLst>
                </a:gridCol>
                <a:gridCol w="1524000">
                  <a:extLst>
                    <a:ext uri="{9D8B030D-6E8A-4147-A177-3AD203B41FA5}">
                      <a16:colId xmlns="" xmlns:a16="http://schemas.microsoft.com/office/drawing/2014/main" val="2156995164"/>
                    </a:ext>
                  </a:extLst>
                </a:gridCol>
                <a:gridCol w="1524000">
                  <a:extLst>
                    <a:ext uri="{9D8B030D-6E8A-4147-A177-3AD203B41FA5}">
                      <a16:colId xmlns="" xmlns:a16="http://schemas.microsoft.com/office/drawing/2014/main" val="91353512"/>
                    </a:ext>
                  </a:extLst>
                </a:gridCol>
              </a:tblGrid>
              <a:tr h="370840">
                <a:tc>
                  <a:txBody>
                    <a:bodyPr/>
                    <a:lstStyle/>
                    <a:p>
                      <a:pPr algn="ctr"/>
                      <a:r>
                        <a:rPr lang="en-US" dirty="0"/>
                        <a:t>P   </a:t>
                      </a:r>
                      <a:r>
                        <a:rPr lang="en-US" sz="1800" dirty="0"/>
                        <a:t>￢p</a:t>
                      </a:r>
                      <a:endParaRPr lang="en-US" dirty="0"/>
                    </a:p>
                  </a:txBody>
                  <a:tcPr/>
                </a:tc>
                <a:tc>
                  <a:txBody>
                    <a:bodyPr/>
                    <a:lstStyle/>
                    <a:p>
                      <a:pPr algn="ctr"/>
                      <a:r>
                        <a:rPr lang="en-US" dirty="0"/>
                        <a:t>Q  </a:t>
                      </a:r>
                      <a:r>
                        <a:rPr lang="en-US" sz="1800" dirty="0"/>
                        <a:t>￢</a:t>
                      </a:r>
                      <a:r>
                        <a:rPr lang="en-US" sz="1800" i="1" dirty="0"/>
                        <a:t>q</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i="1" dirty="0"/>
                        <a:t>p </a:t>
                      </a:r>
                      <a:r>
                        <a:rPr lang="en-GB" sz="1800" dirty="0"/>
                        <a:t>→ </a:t>
                      </a:r>
                      <a:r>
                        <a:rPr lang="en-GB" sz="1800" i="1" dirty="0"/>
                        <a:t>q</a:t>
                      </a:r>
                      <a:r>
                        <a:rPr lang="en-GB" sz="1800" dirty="0"/>
                        <a:t>.</a:t>
                      </a:r>
                    </a:p>
                    <a:p>
                      <a:pPr algn="ctr"/>
                      <a:endParaRPr lang="en-US" dirty="0"/>
                    </a:p>
                  </a:txBody>
                  <a:tcPr/>
                </a:tc>
                <a:tc>
                  <a:txBody>
                    <a:bodyPr/>
                    <a:lstStyle/>
                    <a:p>
                      <a:pPr algn="ctr"/>
                      <a:r>
                        <a:rPr lang="en-US" sz="1800" dirty="0"/>
                        <a:t>￢</a:t>
                      </a:r>
                      <a:r>
                        <a:rPr lang="en-US" sz="1800" i="1" dirty="0"/>
                        <a:t>q </a:t>
                      </a:r>
                      <a:r>
                        <a:rPr lang="en-US" sz="1800" dirty="0"/>
                        <a:t>→￢</a:t>
                      </a:r>
                      <a:r>
                        <a:rPr lang="en-US" sz="1800" i="1" dirty="0"/>
                        <a:t>p</a:t>
                      </a:r>
                      <a:endParaRPr lang="en-US" dirty="0"/>
                    </a:p>
                  </a:txBody>
                  <a:tcPr/>
                </a:tc>
                <a:extLst>
                  <a:ext uri="{0D108BD9-81ED-4DB2-BD59-A6C34878D82A}">
                    <a16:rowId xmlns="" xmlns:a16="http://schemas.microsoft.com/office/drawing/2014/main" val="1779209293"/>
                  </a:ext>
                </a:extLst>
              </a:tr>
              <a:tr h="370840">
                <a:tc>
                  <a:txBody>
                    <a:bodyPr/>
                    <a:lstStyle/>
                    <a:p>
                      <a:pPr algn="ctr"/>
                      <a:r>
                        <a:rPr lang="en-US" dirty="0"/>
                        <a:t>T  f</a:t>
                      </a:r>
                    </a:p>
                  </a:txBody>
                  <a:tcPr/>
                </a:tc>
                <a:tc>
                  <a:txBody>
                    <a:bodyPr/>
                    <a:lstStyle/>
                    <a:p>
                      <a:pPr algn="ctr"/>
                      <a:r>
                        <a:rPr lang="en-US" dirty="0"/>
                        <a:t>T   F</a:t>
                      </a:r>
                    </a:p>
                  </a:txBody>
                  <a:tcPr/>
                </a:tc>
                <a:tc>
                  <a:txBody>
                    <a:bodyPr/>
                    <a:lstStyle/>
                    <a:p>
                      <a:pPr algn="ctr"/>
                      <a:r>
                        <a:rPr lang="en-US" dirty="0"/>
                        <a:t>T</a:t>
                      </a:r>
                    </a:p>
                  </a:txBody>
                  <a:tcPr/>
                </a:tc>
                <a:tc>
                  <a:txBody>
                    <a:bodyPr/>
                    <a:lstStyle/>
                    <a:p>
                      <a:pPr algn="ctr"/>
                      <a:r>
                        <a:rPr lang="en-US" dirty="0"/>
                        <a:t>T</a:t>
                      </a:r>
                    </a:p>
                  </a:txBody>
                  <a:tcPr/>
                </a:tc>
                <a:extLst>
                  <a:ext uri="{0D108BD9-81ED-4DB2-BD59-A6C34878D82A}">
                    <a16:rowId xmlns="" xmlns:a16="http://schemas.microsoft.com/office/drawing/2014/main" val="47352629"/>
                  </a:ext>
                </a:extLst>
              </a:tr>
              <a:tr h="370840">
                <a:tc>
                  <a:txBody>
                    <a:bodyPr/>
                    <a:lstStyle/>
                    <a:p>
                      <a:pPr algn="ctr"/>
                      <a:r>
                        <a:rPr lang="en-US" dirty="0"/>
                        <a:t>T   f</a:t>
                      </a:r>
                    </a:p>
                  </a:txBody>
                  <a:tcPr/>
                </a:tc>
                <a:tc>
                  <a:txBody>
                    <a:bodyPr/>
                    <a:lstStyle/>
                    <a:p>
                      <a:pPr algn="ctr"/>
                      <a:r>
                        <a:rPr lang="en-US" dirty="0"/>
                        <a:t>F   T</a:t>
                      </a:r>
                    </a:p>
                  </a:txBody>
                  <a:tcPr/>
                </a:tc>
                <a:tc>
                  <a:txBody>
                    <a:bodyPr/>
                    <a:lstStyle/>
                    <a:p>
                      <a:pPr algn="ctr"/>
                      <a:r>
                        <a:rPr lang="en-US" dirty="0"/>
                        <a:t>F</a:t>
                      </a:r>
                    </a:p>
                  </a:txBody>
                  <a:tcPr/>
                </a:tc>
                <a:tc>
                  <a:txBody>
                    <a:bodyPr/>
                    <a:lstStyle/>
                    <a:p>
                      <a:pPr algn="ctr"/>
                      <a:r>
                        <a:rPr lang="en-US" dirty="0"/>
                        <a:t>F</a:t>
                      </a:r>
                    </a:p>
                  </a:txBody>
                  <a:tcPr/>
                </a:tc>
                <a:extLst>
                  <a:ext uri="{0D108BD9-81ED-4DB2-BD59-A6C34878D82A}">
                    <a16:rowId xmlns="" xmlns:a16="http://schemas.microsoft.com/office/drawing/2014/main" val="3936524216"/>
                  </a:ext>
                </a:extLst>
              </a:tr>
              <a:tr h="370840">
                <a:tc>
                  <a:txBody>
                    <a:bodyPr/>
                    <a:lstStyle/>
                    <a:p>
                      <a:pPr algn="ctr"/>
                      <a:r>
                        <a:rPr lang="en-US" dirty="0"/>
                        <a:t>F  t</a:t>
                      </a:r>
                    </a:p>
                  </a:txBody>
                  <a:tcPr/>
                </a:tc>
                <a:tc>
                  <a:txBody>
                    <a:bodyPr/>
                    <a:lstStyle/>
                    <a:p>
                      <a:pPr algn="ctr"/>
                      <a:r>
                        <a:rPr lang="en-US" dirty="0"/>
                        <a:t>T  F</a:t>
                      </a:r>
                    </a:p>
                  </a:txBody>
                  <a:tcPr/>
                </a:tc>
                <a:tc>
                  <a:txBody>
                    <a:bodyPr/>
                    <a:lstStyle/>
                    <a:p>
                      <a:pPr algn="ctr"/>
                      <a:r>
                        <a:rPr lang="en-US" dirty="0"/>
                        <a:t>T</a:t>
                      </a:r>
                    </a:p>
                  </a:txBody>
                  <a:tcPr/>
                </a:tc>
                <a:tc>
                  <a:txBody>
                    <a:bodyPr/>
                    <a:lstStyle/>
                    <a:p>
                      <a:pPr algn="ctr"/>
                      <a:r>
                        <a:rPr lang="en-US" dirty="0"/>
                        <a:t>T</a:t>
                      </a:r>
                    </a:p>
                  </a:txBody>
                  <a:tcPr/>
                </a:tc>
                <a:extLst>
                  <a:ext uri="{0D108BD9-81ED-4DB2-BD59-A6C34878D82A}">
                    <a16:rowId xmlns="" xmlns:a16="http://schemas.microsoft.com/office/drawing/2014/main" val="1299592277"/>
                  </a:ext>
                </a:extLst>
              </a:tr>
              <a:tr h="370840">
                <a:tc>
                  <a:txBody>
                    <a:bodyPr/>
                    <a:lstStyle/>
                    <a:p>
                      <a:pPr algn="ctr"/>
                      <a:r>
                        <a:rPr lang="en-US" dirty="0"/>
                        <a:t>F  t</a:t>
                      </a:r>
                    </a:p>
                  </a:txBody>
                  <a:tcPr/>
                </a:tc>
                <a:tc>
                  <a:txBody>
                    <a:bodyPr/>
                    <a:lstStyle/>
                    <a:p>
                      <a:pPr algn="ctr"/>
                      <a:r>
                        <a:rPr lang="en-US" dirty="0"/>
                        <a:t>F  T</a:t>
                      </a:r>
                    </a:p>
                  </a:txBody>
                  <a:tcPr/>
                </a:tc>
                <a:tc>
                  <a:txBody>
                    <a:bodyPr/>
                    <a:lstStyle/>
                    <a:p>
                      <a:pPr algn="ctr"/>
                      <a:r>
                        <a:rPr lang="en-US" dirty="0"/>
                        <a:t>T</a:t>
                      </a:r>
                    </a:p>
                  </a:txBody>
                  <a:tcPr/>
                </a:tc>
                <a:tc>
                  <a:txBody>
                    <a:bodyPr/>
                    <a:lstStyle/>
                    <a:p>
                      <a:pPr algn="ctr"/>
                      <a:r>
                        <a:rPr lang="en-US" dirty="0"/>
                        <a:t>T</a:t>
                      </a:r>
                    </a:p>
                  </a:txBody>
                  <a:tcPr/>
                </a:tc>
                <a:extLst>
                  <a:ext uri="{0D108BD9-81ED-4DB2-BD59-A6C34878D82A}">
                    <a16:rowId xmlns="" xmlns:a16="http://schemas.microsoft.com/office/drawing/2014/main" val="847550637"/>
                  </a:ext>
                </a:extLst>
              </a:tr>
            </a:tbl>
          </a:graphicData>
        </a:graphic>
      </p:graphicFrame>
    </p:spTree>
    <p:extLst>
      <p:ext uri="{BB962C8B-B14F-4D97-AF65-F5344CB8AC3E}">
        <p14:creationId xmlns:p14="http://schemas.microsoft.com/office/powerpoint/2010/main" val="4285445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rtl="0"/>
            <a:r>
              <a:rPr lang="en-US" dirty="0"/>
              <a:t>The </a:t>
            </a:r>
            <a:r>
              <a:rPr lang="en-US" b="1" dirty="0">
                <a:solidFill>
                  <a:srgbClr val="FF0000"/>
                </a:solidFill>
              </a:rPr>
              <a:t>Inverse</a:t>
            </a:r>
            <a:r>
              <a:rPr lang="en-US" b="1" dirty="0"/>
              <a:t>  and </a:t>
            </a:r>
            <a:r>
              <a:rPr lang="en-US" b="1" dirty="0">
                <a:solidFill>
                  <a:srgbClr val="FF0000"/>
                </a:solidFill>
              </a:rPr>
              <a:t>Converse</a:t>
            </a:r>
            <a:r>
              <a:rPr lang="en-US" b="1" dirty="0"/>
              <a:t> </a:t>
            </a:r>
            <a:r>
              <a:rPr lang="en-US" dirty="0"/>
              <a:t>of </a:t>
            </a:r>
            <a:r>
              <a:rPr lang="en-US" i="1" dirty="0"/>
              <a:t>p </a:t>
            </a:r>
            <a:r>
              <a:rPr lang="en-US" dirty="0"/>
              <a:t>→ </a:t>
            </a:r>
            <a:r>
              <a:rPr lang="en-US" i="1" dirty="0"/>
              <a:t>q</a:t>
            </a:r>
            <a:r>
              <a:rPr lang="en-US" dirty="0"/>
              <a:t>.</a:t>
            </a:r>
            <a:endParaRPr lang="ar-EG" dirty="0"/>
          </a:p>
        </p:txBody>
      </p:sp>
      <p:sp>
        <p:nvSpPr>
          <p:cNvPr id="3" name="Content Placeholder 2"/>
          <p:cNvSpPr>
            <a:spLocks noGrp="1"/>
          </p:cNvSpPr>
          <p:nvPr>
            <p:ph idx="1"/>
          </p:nvPr>
        </p:nvSpPr>
        <p:spPr/>
        <p:txBody>
          <a:bodyPr/>
          <a:lstStyle/>
          <a:p>
            <a:pPr algn="l" rtl="0"/>
            <a:r>
              <a:rPr lang="en-US" dirty="0"/>
              <a:t>The proposition ￢</a:t>
            </a:r>
            <a:r>
              <a:rPr lang="en-US" i="1" dirty="0"/>
              <a:t>p </a:t>
            </a:r>
            <a:r>
              <a:rPr lang="en-US" dirty="0"/>
              <a:t>→￢</a:t>
            </a:r>
            <a:r>
              <a:rPr lang="en-US" i="1" dirty="0"/>
              <a:t>q </a:t>
            </a:r>
            <a:r>
              <a:rPr lang="en-US" dirty="0"/>
              <a:t>is called the </a:t>
            </a:r>
            <a:r>
              <a:rPr lang="en-US" b="1" dirty="0"/>
              <a:t>inverse </a:t>
            </a:r>
            <a:r>
              <a:rPr lang="en-US" dirty="0"/>
              <a:t>of </a:t>
            </a:r>
            <a:r>
              <a:rPr lang="en-US" i="1" dirty="0"/>
              <a:t>p </a:t>
            </a:r>
            <a:r>
              <a:rPr lang="en-US" dirty="0"/>
              <a:t>→ </a:t>
            </a:r>
            <a:r>
              <a:rPr lang="en-US" i="1" dirty="0"/>
              <a:t>q</a:t>
            </a:r>
            <a:r>
              <a:rPr lang="en-US" dirty="0"/>
              <a:t>.</a:t>
            </a:r>
          </a:p>
          <a:p>
            <a:pPr algn="l" rtl="0"/>
            <a:r>
              <a:rPr lang="en-US" sz="2800" dirty="0"/>
              <a:t>the inverse always do not have the same truth </a:t>
            </a:r>
            <a:r>
              <a:rPr lang="en-GB" sz="2800" dirty="0"/>
              <a:t>value as </a:t>
            </a:r>
            <a:r>
              <a:rPr lang="en-GB" sz="2800" i="1" dirty="0"/>
              <a:t>p </a:t>
            </a:r>
            <a:r>
              <a:rPr lang="en-GB" sz="2800" dirty="0"/>
              <a:t>→ </a:t>
            </a:r>
            <a:r>
              <a:rPr lang="en-GB" sz="2800" i="1" dirty="0"/>
              <a:t>q</a:t>
            </a:r>
            <a:r>
              <a:rPr lang="en-GB" sz="2800" dirty="0"/>
              <a:t>.</a:t>
            </a:r>
          </a:p>
          <a:p>
            <a:pPr algn="l" rtl="0"/>
            <a:r>
              <a:rPr lang="en-GB" dirty="0"/>
              <a:t>The proposition </a:t>
            </a:r>
            <a:r>
              <a:rPr lang="en-GB" i="1" dirty="0"/>
              <a:t>q </a:t>
            </a:r>
            <a:r>
              <a:rPr lang="en-GB" dirty="0"/>
              <a:t>→ </a:t>
            </a:r>
            <a:r>
              <a:rPr lang="en-GB" i="1" dirty="0"/>
              <a:t>p </a:t>
            </a:r>
            <a:r>
              <a:rPr lang="en-US" dirty="0"/>
              <a:t>is called the </a:t>
            </a:r>
            <a:r>
              <a:rPr lang="en-US" b="1" dirty="0"/>
              <a:t>converse </a:t>
            </a:r>
            <a:r>
              <a:rPr lang="en-US" dirty="0"/>
              <a:t>of </a:t>
            </a:r>
            <a:r>
              <a:rPr lang="en-US" i="1" dirty="0"/>
              <a:t>p </a:t>
            </a:r>
            <a:r>
              <a:rPr lang="en-US" dirty="0"/>
              <a:t>→ </a:t>
            </a:r>
            <a:r>
              <a:rPr lang="en-US" i="1" dirty="0"/>
              <a:t>q</a:t>
            </a:r>
            <a:r>
              <a:rPr lang="en-US" dirty="0"/>
              <a:t>.</a:t>
            </a:r>
          </a:p>
          <a:p>
            <a:pPr algn="l" rtl="0"/>
            <a:r>
              <a:rPr lang="en-US" sz="2800" dirty="0"/>
              <a:t>the converse do not have the same truth </a:t>
            </a:r>
            <a:r>
              <a:rPr lang="en-GB" sz="2800" dirty="0"/>
              <a:t>value as </a:t>
            </a:r>
            <a:r>
              <a:rPr lang="en-GB" sz="2800" i="1" dirty="0"/>
              <a:t>p </a:t>
            </a:r>
            <a:r>
              <a:rPr lang="en-GB" sz="2800" dirty="0"/>
              <a:t>→ </a:t>
            </a:r>
            <a:r>
              <a:rPr lang="en-GB" sz="2800" i="1" dirty="0"/>
              <a:t>q</a:t>
            </a:r>
            <a:r>
              <a:rPr lang="en-GB" sz="2800" dirty="0"/>
              <a:t>.</a:t>
            </a:r>
          </a:p>
          <a:p>
            <a:pPr algn="l" rtl="0"/>
            <a:endParaRPr lang="ar-EG" dirty="0"/>
          </a:p>
        </p:txBody>
      </p:sp>
    </p:spTree>
    <p:extLst>
      <p:ext uri="{BB962C8B-B14F-4D97-AF65-F5344CB8AC3E}">
        <p14:creationId xmlns:p14="http://schemas.microsoft.com/office/powerpoint/2010/main" val="32966425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solidFill>
                  <a:srgbClr val="FF0000"/>
                </a:solidFill>
              </a:rPr>
              <a:t>Self Study</a:t>
            </a:r>
            <a:endParaRPr lang="ar-EG" dirty="0">
              <a:solidFill>
                <a:srgbClr val="FF0000"/>
              </a:solidFill>
            </a:endParaRPr>
          </a:p>
        </p:txBody>
      </p:sp>
      <p:sp>
        <p:nvSpPr>
          <p:cNvPr id="3" name="Content Placeholder 2"/>
          <p:cNvSpPr>
            <a:spLocks noGrp="1"/>
          </p:cNvSpPr>
          <p:nvPr>
            <p:ph idx="1"/>
          </p:nvPr>
        </p:nvSpPr>
        <p:spPr/>
        <p:txBody>
          <a:bodyPr>
            <a:normAutofit/>
          </a:bodyPr>
          <a:lstStyle/>
          <a:p>
            <a:pPr algn="l" rtl="0"/>
            <a:r>
              <a:rPr lang="en-GB" sz="3200" dirty="0"/>
              <a:t>Prove that the converse and </a:t>
            </a:r>
            <a:r>
              <a:rPr lang="en-US" sz="3200" dirty="0"/>
              <a:t>the inverse of a conditional statement  </a:t>
            </a:r>
            <a:r>
              <a:rPr lang="en-GB" sz="3200" i="1" dirty="0"/>
              <a:t>p </a:t>
            </a:r>
            <a:r>
              <a:rPr lang="en-GB" sz="3200" dirty="0"/>
              <a:t>→ </a:t>
            </a:r>
            <a:r>
              <a:rPr lang="en-GB" sz="3200" i="1" dirty="0"/>
              <a:t>q</a:t>
            </a:r>
            <a:r>
              <a:rPr lang="en-GB" sz="3200" dirty="0"/>
              <a:t> </a:t>
            </a:r>
            <a:r>
              <a:rPr lang="en-US" sz="3200" dirty="0"/>
              <a:t>are also equivalent, use truth table.</a:t>
            </a:r>
          </a:p>
          <a:p>
            <a:pPr algn="l" rtl="0"/>
            <a:r>
              <a:rPr lang="en-US" sz="3200" dirty="0"/>
              <a:t>Prove that </a:t>
            </a:r>
            <a:r>
              <a:rPr lang="en-GB" sz="3200" dirty="0"/>
              <a:t>p → q ≡ ￢p ∨ q</a:t>
            </a:r>
          </a:p>
          <a:p>
            <a:pPr algn="l" rtl="0"/>
            <a:endParaRPr lang="ar-EG" sz="3200" dirty="0"/>
          </a:p>
        </p:txBody>
      </p:sp>
      <p:graphicFrame>
        <p:nvGraphicFramePr>
          <p:cNvPr id="5" name="Table 5">
            <a:extLst>
              <a:ext uri="{FF2B5EF4-FFF2-40B4-BE49-F238E27FC236}">
                <a16:creationId xmlns="" xmlns:a16="http://schemas.microsoft.com/office/drawing/2014/main" id="{130819EC-C037-47C6-B97A-2C2AECA65B8B}"/>
              </a:ext>
            </a:extLst>
          </p:cNvPr>
          <p:cNvGraphicFramePr>
            <a:graphicFrameLocks noGrp="1"/>
          </p:cNvGraphicFramePr>
          <p:nvPr/>
        </p:nvGraphicFramePr>
        <p:xfrm>
          <a:off x="815926" y="3699803"/>
          <a:ext cx="7870876" cy="2209173"/>
        </p:xfrm>
        <a:graphic>
          <a:graphicData uri="http://schemas.openxmlformats.org/drawingml/2006/table">
            <a:tbl>
              <a:tblPr firstRow="1" bandRow="1">
                <a:tableStyleId>{5C22544A-7EE6-4342-B048-85BDC9FD1C3A}</a:tableStyleId>
              </a:tblPr>
              <a:tblGrid>
                <a:gridCol w="1124411">
                  <a:extLst>
                    <a:ext uri="{9D8B030D-6E8A-4147-A177-3AD203B41FA5}">
                      <a16:colId xmlns="" xmlns:a16="http://schemas.microsoft.com/office/drawing/2014/main" val="2031105653"/>
                    </a:ext>
                  </a:extLst>
                </a:gridCol>
                <a:gridCol w="1124411">
                  <a:extLst>
                    <a:ext uri="{9D8B030D-6E8A-4147-A177-3AD203B41FA5}">
                      <a16:colId xmlns="" xmlns:a16="http://schemas.microsoft.com/office/drawing/2014/main" val="67190088"/>
                    </a:ext>
                  </a:extLst>
                </a:gridCol>
                <a:gridCol w="1124411">
                  <a:extLst>
                    <a:ext uri="{9D8B030D-6E8A-4147-A177-3AD203B41FA5}">
                      <a16:colId xmlns="" xmlns:a16="http://schemas.microsoft.com/office/drawing/2014/main" val="568954572"/>
                    </a:ext>
                  </a:extLst>
                </a:gridCol>
                <a:gridCol w="1124411">
                  <a:extLst>
                    <a:ext uri="{9D8B030D-6E8A-4147-A177-3AD203B41FA5}">
                      <a16:colId xmlns="" xmlns:a16="http://schemas.microsoft.com/office/drawing/2014/main" val="1811356257"/>
                    </a:ext>
                  </a:extLst>
                </a:gridCol>
                <a:gridCol w="1124411">
                  <a:extLst>
                    <a:ext uri="{9D8B030D-6E8A-4147-A177-3AD203B41FA5}">
                      <a16:colId xmlns="" xmlns:a16="http://schemas.microsoft.com/office/drawing/2014/main" val="1920781478"/>
                    </a:ext>
                  </a:extLst>
                </a:gridCol>
                <a:gridCol w="1444726">
                  <a:extLst>
                    <a:ext uri="{9D8B030D-6E8A-4147-A177-3AD203B41FA5}">
                      <a16:colId xmlns="" xmlns:a16="http://schemas.microsoft.com/office/drawing/2014/main" val="3927624659"/>
                    </a:ext>
                  </a:extLst>
                </a:gridCol>
                <a:gridCol w="804095">
                  <a:extLst>
                    <a:ext uri="{9D8B030D-6E8A-4147-A177-3AD203B41FA5}">
                      <a16:colId xmlns="" xmlns:a16="http://schemas.microsoft.com/office/drawing/2014/main" val="1131595349"/>
                    </a:ext>
                  </a:extLst>
                </a:gridCol>
              </a:tblGrid>
              <a:tr h="672057">
                <a:tc>
                  <a:txBody>
                    <a:bodyPr/>
                    <a:lstStyle/>
                    <a:p>
                      <a:r>
                        <a:rPr lang="en-US" dirty="0"/>
                        <a:t>p</a:t>
                      </a:r>
                    </a:p>
                  </a:txBody>
                  <a:tcPr/>
                </a:tc>
                <a:tc>
                  <a:txBody>
                    <a:bodyPr/>
                    <a:lstStyle/>
                    <a:p>
                      <a:r>
                        <a:rPr lang="en-US" dirty="0"/>
                        <a:t>q</a:t>
                      </a:r>
                    </a:p>
                  </a:txBody>
                  <a:tcPr/>
                </a:tc>
                <a:tc>
                  <a:txBody>
                    <a:bodyPr/>
                    <a:lstStyle/>
                    <a:p>
                      <a:r>
                        <a:rPr lang="en-GB" sz="1800" dirty="0"/>
                        <a:t>￢p</a:t>
                      </a:r>
                      <a:endParaRPr lang="en-US" dirty="0"/>
                    </a:p>
                  </a:txBody>
                  <a:tcPr/>
                </a:tc>
                <a:tc>
                  <a:txBody>
                    <a:bodyPr/>
                    <a:lstStyle/>
                    <a:p>
                      <a:r>
                        <a:rPr lang="en-GB" sz="1800" dirty="0"/>
                        <a:t>￢q</a:t>
                      </a:r>
                      <a:endParaRPr lang="en-US" dirty="0"/>
                    </a:p>
                  </a:txBody>
                  <a:tcPr/>
                </a:tc>
                <a:tc>
                  <a:txBody>
                    <a:bodyPr/>
                    <a:lstStyle/>
                    <a:p>
                      <a:r>
                        <a:rPr lang="en-GB" sz="1800" dirty="0"/>
                        <a:t>p → q </a:t>
                      </a:r>
                      <a:endParaRPr lang="en-US" dirty="0"/>
                    </a:p>
                  </a:txBody>
                  <a:tcPr/>
                </a:tc>
                <a:tc>
                  <a:txBody>
                    <a:bodyPr/>
                    <a:lstStyle/>
                    <a:p>
                      <a:r>
                        <a:rPr lang="en-US" dirty="0"/>
                        <a:t>￢</a:t>
                      </a:r>
                      <a:r>
                        <a:rPr lang="en-US" i="1" dirty="0"/>
                        <a:t>p </a:t>
                      </a:r>
                      <a:r>
                        <a:rPr lang="en-GB" sz="1800" dirty="0"/>
                        <a:t>∨</a:t>
                      </a:r>
                      <a:r>
                        <a:rPr lang="en-US" i="1" dirty="0"/>
                        <a:t> q </a:t>
                      </a:r>
                      <a:endParaRPr lang="en-US" dirty="0"/>
                    </a:p>
                  </a:txBody>
                  <a:tcPr/>
                </a:tc>
                <a:tc>
                  <a:txBody>
                    <a:bodyPr/>
                    <a:lstStyle/>
                    <a:p>
                      <a:r>
                        <a:rPr lang="en-GB" i="1" dirty="0"/>
                        <a:t>q </a:t>
                      </a:r>
                      <a:r>
                        <a:rPr lang="en-GB" dirty="0"/>
                        <a:t>→ </a:t>
                      </a:r>
                      <a:r>
                        <a:rPr lang="en-GB" i="1" dirty="0"/>
                        <a:t>p </a:t>
                      </a:r>
                      <a:endParaRPr lang="en-US" dirty="0"/>
                    </a:p>
                  </a:txBody>
                  <a:tcPr/>
                </a:tc>
                <a:extLst>
                  <a:ext uri="{0D108BD9-81ED-4DB2-BD59-A6C34878D82A}">
                    <a16:rowId xmlns="" xmlns:a16="http://schemas.microsoft.com/office/drawing/2014/main" val="1699727154"/>
                  </a:ext>
                </a:extLst>
              </a:tr>
              <a:tr h="384279">
                <a:tc>
                  <a:txBody>
                    <a:bodyPr/>
                    <a:lstStyle/>
                    <a:p>
                      <a:r>
                        <a:rPr lang="en-US" dirty="0"/>
                        <a:t>T</a:t>
                      </a:r>
                    </a:p>
                  </a:txBody>
                  <a:tcPr/>
                </a:tc>
                <a:tc>
                  <a:txBody>
                    <a:bodyPr/>
                    <a:lstStyle/>
                    <a:p>
                      <a:r>
                        <a:rPr lang="en-US" dirty="0"/>
                        <a:t>T</a:t>
                      </a:r>
                    </a:p>
                  </a:txBody>
                  <a:tcPr/>
                </a:tc>
                <a:tc>
                  <a:txBody>
                    <a:bodyPr/>
                    <a:lstStyle/>
                    <a:p>
                      <a:r>
                        <a:rPr lang="en-US" dirty="0"/>
                        <a:t>F</a:t>
                      </a:r>
                    </a:p>
                  </a:txBody>
                  <a:tcPr/>
                </a:tc>
                <a:tc>
                  <a:txBody>
                    <a:bodyPr/>
                    <a:lstStyle/>
                    <a:p>
                      <a:r>
                        <a:rPr lang="en-US" dirty="0"/>
                        <a:t>F</a:t>
                      </a:r>
                    </a:p>
                  </a:txBody>
                  <a:tcPr/>
                </a:tc>
                <a:tc>
                  <a:txBody>
                    <a:bodyPr/>
                    <a:lstStyle/>
                    <a:p>
                      <a:r>
                        <a:rPr lang="en-US" dirty="0"/>
                        <a:t>T</a:t>
                      </a:r>
                    </a:p>
                  </a:txBody>
                  <a:tcPr/>
                </a:tc>
                <a:tc>
                  <a:txBody>
                    <a:bodyPr/>
                    <a:lstStyle/>
                    <a:p>
                      <a:r>
                        <a:rPr lang="en-US" dirty="0"/>
                        <a:t>t</a:t>
                      </a:r>
                    </a:p>
                  </a:txBody>
                  <a:tcPr/>
                </a:tc>
                <a:tc>
                  <a:txBody>
                    <a:bodyPr/>
                    <a:lstStyle/>
                    <a:p>
                      <a:r>
                        <a:rPr lang="en-US" dirty="0"/>
                        <a:t>T</a:t>
                      </a:r>
                    </a:p>
                  </a:txBody>
                  <a:tcPr/>
                </a:tc>
                <a:extLst>
                  <a:ext uri="{0D108BD9-81ED-4DB2-BD59-A6C34878D82A}">
                    <a16:rowId xmlns="" xmlns:a16="http://schemas.microsoft.com/office/drawing/2014/main" val="2083894722"/>
                  </a:ext>
                </a:extLst>
              </a:tr>
              <a:tr h="384279">
                <a:tc>
                  <a:txBody>
                    <a:bodyPr/>
                    <a:lstStyle/>
                    <a:p>
                      <a:r>
                        <a:rPr lang="en-US" dirty="0"/>
                        <a:t>T</a:t>
                      </a:r>
                    </a:p>
                  </a:txBody>
                  <a:tcPr/>
                </a:tc>
                <a:tc>
                  <a:txBody>
                    <a:bodyPr/>
                    <a:lstStyle/>
                    <a:p>
                      <a:r>
                        <a:rPr lang="en-US" dirty="0"/>
                        <a:t>F</a:t>
                      </a:r>
                    </a:p>
                  </a:txBody>
                  <a:tcPr/>
                </a:tc>
                <a:tc>
                  <a:txBody>
                    <a:bodyPr/>
                    <a:lstStyle/>
                    <a:p>
                      <a:r>
                        <a:rPr lang="en-US" dirty="0"/>
                        <a:t>F</a:t>
                      </a:r>
                    </a:p>
                  </a:txBody>
                  <a:tcPr/>
                </a:tc>
                <a:tc>
                  <a:txBody>
                    <a:bodyPr/>
                    <a:lstStyle/>
                    <a:p>
                      <a:r>
                        <a:rPr lang="en-US" dirty="0"/>
                        <a:t>T</a:t>
                      </a:r>
                    </a:p>
                  </a:txBody>
                  <a:tcPr/>
                </a:tc>
                <a:tc>
                  <a:txBody>
                    <a:bodyPr/>
                    <a:lstStyle/>
                    <a:p>
                      <a:r>
                        <a:rPr lang="en-US" dirty="0"/>
                        <a:t>F</a:t>
                      </a:r>
                    </a:p>
                  </a:txBody>
                  <a:tcPr/>
                </a:tc>
                <a:tc>
                  <a:txBody>
                    <a:bodyPr/>
                    <a:lstStyle/>
                    <a:p>
                      <a:r>
                        <a:rPr lang="en-US" dirty="0"/>
                        <a:t>F</a:t>
                      </a:r>
                    </a:p>
                  </a:txBody>
                  <a:tcPr/>
                </a:tc>
                <a:tc>
                  <a:txBody>
                    <a:bodyPr/>
                    <a:lstStyle/>
                    <a:p>
                      <a:r>
                        <a:rPr lang="en-US" dirty="0"/>
                        <a:t>T</a:t>
                      </a:r>
                    </a:p>
                  </a:txBody>
                  <a:tcPr/>
                </a:tc>
                <a:extLst>
                  <a:ext uri="{0D108BD9-81ED-4DB2-BD59-A6C34878D82A}">
                    <a16:rowId xmlns="" xmlns:a16="http://schemas.microsoft.com/office/drawing/2014/main" val="196122500"/>
                  </a:ext>
                </a:extLst>
              </a:tr>
              <a:tr h="384279">
                <a:tc>
                  <a:txBody>
                    <a:bodyPr/>
                    <a:lstStyle/>
                    <a:p>
                      <a:r>
                        <a:rPr lang="en-US" dirty="0"/>
                        <a:t>F</a:t>
                      </a:r>
                    </a:p>
                  </a:txBody>
                  <a:tcPr/>
                </a:tc>
                <a:tc>
                  <a:txBody>
                    <a:bodyPr/>
                    <a:lstStyle/>
                    <a:p>
                      <a:r>
                        <a:rPr lang="en-US" dirty="0"/>
                        <a:t>T</a:t>
                      </a:r>
                    </a:p>
                  </a:txBody>
                  <a:tcPr/>
                </a:tc>
                <a:tc>
                  <a:txBody>
                    <a:bodyPr/>
                    <a:lstStyle/>
                    <a:p>
                      <a:r>
                        <a:rPr lang="en-US" dirty="0"/>
                        <a:t>T</a:t>
                      </a:r>
                    </a:p>
                  </a:txBody>
                  <a:tcPr/>
                </a:tc>
                <a:tc>
                  <a:txBody>
                    <a:bodyPr/>
                    <a:lstStyle/>
                    <a:p>
                      <a:r>
                        <a:rPr lang="en-US" dirty="0"/>
                        <a:t>F</a:t>
                      </a:r>
                    </a:p>
                  </a:txBody>
                  <a:tcPr/>
                </a:tc>
                <a:tc>
                  <a:txBody>
                    <a:bodyPr/>
                    <a:lstStyle/>
                    <a:p>
                      <a:r>
                        <a:rPr lang="en-US" dirty="0"/>
                        <a:t>T</a:t>
                      </a:r>
                    </a:p>
                  </a:txBody>
                  <a:tcPr/>
                </a:tc>
                <a:tc>
                  <a:txBody>
                    <a:bodyPr/>
                    <a:lstStyle/>
                    <a:p>
                      <a:r>
                        <a:rPr lang="en-US" dirty="0"/>
                        <a:t>T</a:t>
                      </a:r>
                    </a:p>
                  </a:txBody>
                  <a:tcPr/>
                </a:tc>
                <a:tc>
                  <a:txBody>
                    <a:bodyPr/>
                    <a:lstStyle/>
                    <a:p>
                      <a:r>
                        <a:rPr lang="en-US" dirty="0"/>
                        <a:t>F</a:t>
                      </a:r>
                    </a:p>
                  </a:txBody>
                  <a:tcPr/>
                </a:tc>
                <a:extLst>
                  <a:ext uri="{0D108BD9-81ED-4DB2-BD59-A6C34878D82A}">
                    <a16:rowId xmlns="" xmlns:a16="http://schemas.microsoft.com/office/drawing/2014/main" val="135564125"/>
                  </a:ext>
                </a:extLst>
              </a:tr>
              <a:tr h="384279">
                <a:tc>
                  <a:txBody>
                    <a:bodyPr/>
                    <a:lstStyle/>
                    <a:p>
                      <a:r>
                        <a:rPr lang="en-US" dirty="0"/>
                        <a:t>F</a:t>
                      </a:r>
                    </a:p>
                  </a:txBody>
                  <a:tcPr/>
                </a:tc>
                <a:tc>
                  <a:txBody>
                    <a:bodyPr/>
                    <a:lstStyle/>
                    <a:p>
                      <a:r>
                        <a:rPr lang="en-US" dirty="0"/>
                        <a:t>f</a:t>
                      </a:r>
                    </a:p>
                  </a:txBody>
                  <a:tcPr/>
                </a:tc>
                <a:tc>
                  <a:txBody>
                    <a:bodyPr/>
                    <a:lstStyle/>
                    <a:p>
                      <a:r>
                        <a:rPr lang="en-US" dirty="0"/>
                        <a:t>T</a:t>
                      </a:r>
                    </a:p>
                  </a:txBody>
                  <a:tcPr/>
                </a:tc>
                <a:tc>
                  <a:txBody>
                    <a:bodyPr/>
                    <a:lstStyle/>
                    <a:p>
                      <a:r>
                        <a:rPr lang="en-US" dirty="0"/>
                        <a:t>T</a:t>
                      </a:r>
                    </a:p>
                  </a:txBody>
                  <a:tcPr/>
                </a:tc>
                <a:tc>
                  <a:txBody>
                    <a:bodyPr/>
                    <a:lstStyle/>
                    <a:p>
                      <a:r>
                        <a:rPr lang="en-US" dirty="0"/>
                        <a:t>T</a:t>
                      </a:r>
                    </a:p>
                  </a:txBody>
                  <a:tcPr/>
                </a:tc>
                <a:tc>
                  <a:txBody>
                    <a:bodyPr/>
                    <a:lstStyle/>
                    <a:p>
                      <a:r>
                        <a:rPr lang="en-US" dirty="0"/>
                        <a:t>t</a:t>
                      </a:r>
                    </a:p>
                  </a:txBody>
                  <a:tcPr/>
                </a:tc>
                <a:tc>
                  <a:txBody>
                    <a:bodyPr/>
                    <a:lstStyle/>
                    <a:p>
                      <a:r>
                        <a:rPr lang="en-US" dirty="0"/>
                        <a:t>T</a:t>
                      </a:r>
                    </a:p>
                  </a:txBody>
                  <a:tcPr/>
                </a:tc>
                <a:extLst>
                  <a:ext uri="{0D108BD9-81ED-4DB2-BD59-A6C34878D82A}">
                    <a16:rowId xmlns="" xmlns:a16="http://schemas.microsoft.com/office/drawing/2014/main" val="2681717215"/>
                  </a:ext>
                </a:extLst>
              </a:tr>
            </a:tbl>
          </a:graphicData>
        </a:graphic>
      </p:graphicFrame>
    </p:spTree>
    <p:extLst>
      <p:ext uri="{BB962C8B-B14F-4D97-AF65-F5344CB8AC3E}">
        <p14:creationId xmlns:p14="http://schemas.microsoft.com/office/powerpoint/2010/main" val="1193892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Example</a:t>
            </a:r>
            <a:endParaRPr lang="ar-EG" dirty="0"/>
          </a:p>
        </p:txBody>
      </p:sp>
      <p:sp>
        <p:nvSpPr>
          <p:cNvPr id="3" name="Content Placeholder 2"/>
          <p:cNvSpPr>
            <a:spLocks noGrp="1"/>
          </p:cNvSpPr>
          <p:nvPr>
            <p:ph idx="1"/>
          </p:nvPr>
        </p:nvSpPr>
        <p:spPr/>
        <p:txBody>
          <a:bodyPr>
            <a:normAutofit/>
          </a:bodyPr>
          <a:lstStyle/>
          <a:p>
            <a:pPr algn="l" rtl="0"/>
            <a:r>
              <a:rPr lang="en-US" sz="3200" dirty="0"/>
              <a:t>What are the contrapositive, the converse, and the inverse of the conditional statement:</a:t>
            </a:r>
          </a:p>
          <a:p>
            <a:pPr marL="0" indent="0" algn="l" rtl="0">
              <a:buNone/>
            </a:pPr>
            <a:r>
              <a:rPr lang="en-US" sz="3200" dirty="0"/>
              <a:t>“The home team wins whenever it is raining?”</a:t>
            </a:r>
          </a:p>
          <a:p>
            <a:pPr marL="0" indent="0" algn="l" rtl="0">
              <a:buNone/>
            </a:pPr>
            <a:r>
              <a:rPr lang="en-US" sz="3200" dirty="0"/>
              <a:t>Solution:</a:t>
            </a:r>
          </a:p>
          <a:p>
            <a:pPr algn="l" rtl="0"/>
            <a:r>
              <a:rPr lang="en-US" sz="3200" dirty="0"/>
              <a:t>Because “</a:t>
            </a:r>
            <a:r>
              <a:rPr lang="en-US" sz="3200" i="1" dirty="0"/>
              <a:t>q </a:t>
            </a:r>
            <a:r>
              <a:rPr lang="en-US" sz="3200" dirty="0"/>
              <a:t>whenever </a:t>
            </a:r>
            <a:r>
              <a:rPr lang="en-US" sz="3200" i="1" dirty="0"/>
              <a:t>p</a:t>
            </a:r>
            <a:r>
              <a:rPr lang="en-US" sz="3200" dirty="0"/>
              <a:t>” is one of the ways to express the conditional statement </a:t>
            </a:r>
            <a:r>
              <a:rPr lang="en-US" sz="3200" i="1" dirty="0"/>
              <a:t>p </a:t>
            </a:r>
            <a:r>
              <a:rPr lang="en-US" sz="3200" dirty="0"/>
              <a:t>→ </a:t>
            </a:r>
            <a:r>
              <a:rPr lang="en-US" sz="3200" i="1" dirty="0"/>
              <a:t>q</a:t>
            </a:r>
            <a:r>
              <a:rPr lang="en-US" sz="3200" dirty="0"/>
              <a:t>, the original statement can be rewritten as:</a:t>
            </a:r>
          </a:p>
          <a:p>
            <a:pPr marL="0" indent="0" algn="l" rtl="0">
              <a:buNone/>
            </a:pPr>
            <a:r>
              <a:rPr lang="en-US" sz="3200" dirty="0"/>
              <a:t>“If it is raining, then the home team wins.”</a:t>
            </a:r>
            <a:endParaRPr lang="ar-EG" sz="3200" dirty="0"/>
          </a:p>
        </p:txBody>
      </p:sp>
    </p:spTree>
    <p:extLst>
      <p:ext uri="{BB962C8B-B14F-4D97-AF65-F5344CB8AC3E}">
        <p14:creationId xmlns:p14="http://schemas.microsoft.com/office/powerpoint/2010/main" val="268775818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Cont.,</a:t>
            </a:r>
            <a:endParaRPr lang="ar-EG" dirty="0"/>
          </a:p>
        </p:txBody>
      </p:sp>
      <p:sp>
        <p:nvSpPr>
          <p:cNvPr id="3" name="Content Placeholder 2"/>
          <p:cNvSpPr>
            <a:spLocks noGrp="1"/>
          </p:cNvSpPr>
          <p:nvPr>
            <p:ph idx="1"/>
          </p:nvPr>
        </p:nvSpPr>
        <p:spPr/>
        <p:txBody>
          <a:bodyPr>
            <a:noAutofit/>
          </a:bodyPr>
          <a:lstStyle/>
          <a:p>
            <a:pPr algn="l" rtl="0"/>
            <a:r>
              <a:rPr lang="en-US" sz="3200" dirty="0"/>
              <a:t>The </a:t>
            </a:r>
            <a:r>
              <a:rPr lang="en-US" sz="3200" dirty="0">
                <a:solidFill>
                  <a:srgbClr val="FF0000"/>
                </a:solidFill>
              </a:rPr>
              <a:t>contrapositive</a:t>
            </a:r>
            <a:r>
              <a:rPr lang="en-US" sz="3200" dirty="0"/>
              <a:t> of this conditional statement is</a:t>
            </a:r>
          </a:p>
          <a:p>
            <a:pPr marL="0" indent="0" algn="l" rtl="0">
              <a:buNone/>
            </a:pPr>
            <a:r>
              <a:rPr lang="en-US" sz="3200" dirty="0"/>
              <a:t> “If the home team does not win, then it is not raining.”</a:t>
            </a:r>
          </a:p>
          <a:p>
            <a:pPr algn="l" rtl="0"/>
            <a:r>
              <a:rPr lang="en-GB" sz="3200" dirty="0"/>
              <a:t>The </a:t>
            </a:r>
            <a:r>
              <a:rPr lang="en-GB" sz="3200" dirty="0">
                <a:solidFill>
                  <a:srgbClr val="FF0000"/>
                </a:solidFill>
              </a:rPr>
              <a:t>converse</a:t>
            </a:r>
            <a:r>
              <a:rPr lang="en-GB" sz="3200" dirty="0"/>
              <a:t> is</a:t>
            </a:r>
          </a:p>
          <a:p>
            <a:pPr marL="0" indent="0" algn="l" rtl="0">
              <a:buNone/>
            </a:pPr>
            <a:r>
              <a:rPr lang="en-US" sz="3200" dirty="0"/>
              <a:t> “If the home team wins, then it is raining.”</a:t>
            </a:r>
          </a:p>
          <a:p>
            <a:pPr algn="l" rtl="0"/>
            <a:r>
              <a:rPr lang="en-GB" sz="3200" dirty="0"/>
              <a:t>The </a:t>
            </a:r>
            <a:r>
              <a:rPr lang="en-GB" sz="3200" dirty="0">
                <a:solidFill>
                  <a:srgbClr val="FF0000"/>
                </a:solidFill>
              </a:rPr>
              <a:t>inverse</a:t>
            </a:r>
            <a:r>
              <a:rPr lang="en-GB" sz="3200" dirty="0"/>
              <a:t> is</a:t>
            </a:r>
          </a:p>
          <a:p>
            <a:pPr marL="0" indent="0" algn="l" rtl="0">
              <a:buNone/>
            </a:pPr>
            <a:r>
              <a:rPr lang="en-US" sz="3200" dirty="0"/>
              <a:t> “If it is not raining, then the home team does not win.”</a:t>
            </a:r>
          </a:p>
        </p:txBody>
      </p:sp>
    </p:spTree>
    <p:extLst>
      <p:ext uri="{BB962C8B-B14F-4D97-AF65-F5344CB8AC3E}">
        <p14:creationId xmlns:p14="http://schemas.microsoft.com/office/powerpoint/2010/main" val="40680071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rtl="0"/>
            <a:r>
              <a:rPr lang="en-GB" sz="3600" b="1" dirty="0" smtClean="0">
                <a:solidFill>
                  <a:srgbClr val="FF0000"/>
                </a:solidFill>
              </a:rPr>
              <a:t>Biconditional </a:t>
            </a:r>
            <a:r>
              <a:rPr lang="en-GB" sz="3600" b="1" dirty="0">
                <a:solidFill>
                  <a:srgbClr val="FF0000"/>
                </a:solidFill>
              </a:rPr>
              <a:t>Operator</a:t>
            </a:r>
            <a:endParaRPr lang="ar-EG" sz="3600" dirty="0">
              <a:solidFill>
                <a:srgbClr val="FF0000"/>
              </a:solidFill>
            </a:endParaRPr>
          </a:p>
        </p:txBody>
      </p:sp>
      <p:sp>
        <p:nvSpPr>
          <p:cNvPr id="3" name="Content Placeholder 2"/>
          <p:cNvSpPr>
            <a:spLocks noGrp="1"/>
          </p:cNvSpPr>
          <p:nvPr>
            <p:ph idx="1"/>
          </p:nvPr>
        </p:nvSpPr>
        <p:spPr/>
        <p:txBody>
          <a:bodyPr>
            <a:normAutofit/>
          </a:bodyPr>
          <a:lstStyle/>
          <a:p>
            <a:pPr algn="l" rtl="0"/>
            <a:r>
              <a:rPr lang="en-US" dirty="0">
                <a:latin typeface="Calibri" panose="020F0502020204030204" pitchFamily="34" charset="0"/>
                <a:cs typeface="Calibri" panose="020F0502020204030204" pitchFamily="34" charset="0"/>
              </a:rPr>
              <a:t>Let </a:t>
            </a:r>
            <a:r>
              <a:rPr lang="en-US" i="1" dirty="0">
                <a:latin typeface="Calibri" panose="020F0502020204030204" pitchFamily="34" charset="0"/>
                <a:cs typeface="Calibri" panose="020F0502020204030204" pitchFamily="34" charset="0"/>
              </a:rPr>
              <a:t>p </a:t>
            </a:r>
            <a:r>
              <a:rPr lang="en-US" dirty="0">
                <a:latin typeface="Calibri" panose="020F0502020204030204" pitchFamily="34" charset="0"/>
                <a:cs typeface="Calibri" panose="020F0502020204030204" pitchFamily="34" charset="0"/>
              </a:rPr>
              <a:t>and </a:t>
            </a:r>
            <a:r>
              <a:rPr lang="en-US" i="1" dirty="0">
                <a:latin typeface="Calibri" panose="020F0502020204030204" pitchFamily="34" charset="0"/>
                <a:cs typeface="Calibri" panose="020F0502020204030204" pitchFamily="34" charset="0"/>
              </a:rPr>
              <a:t>q </a:t>
            </a:r>
            <a:r>
              <a:rPr lang="en-US" dirty="0">
                <a:latin typeface="Calibri" panose="020F0502020204030204" pitchFamily="34" charset="0"/>
                <a:cs typeface="Calibri" panose="020F0502020204030204" pitchFamily="34" charset="0"/>
              </a:rPr>
              <a:t>be propositions. The </a:t>
            </a:r>
            <a:r>
              <a:rPr lang="en-US" i="1" dirty="0">
                <a:latin typeface="Calibri" panose="020F0502020204030204" pitchFamily="34" charset="0"/>
                <a:cs typeface="Calibri" panose="020F0502020204030204" pitchFamily="34" charset="0"/>
              </a:rPr>
              <a:t>biconditional statement p </a:t>
            </a:r>
            <a:r>
              <a:rPr lang="en-US" dirty="0">
                <a:latin typeface="Calibri" panose="020F0502020204030204" pitchFamily="34" charset="0"/>
                <a:cs typeface="Calibri" panose="020F0502020204030204" pitchFamily="34" charset="0"/>
              </a:rPr>
              <a:t>↔ </a:t>
            </a:r>
            <a:r>
              <a:rPr lang="en-US" i="1" dirty="0">
                <a:latin typeface="Calibri" panose="020F0502020204030204" pitchFamily="34" charset="0"/>
                <a:cs typeface="Calibri" panose="020F0502020204030204" pitchFamily="34" charset="0"/>
              </a:rPr>
              <a:t>q </a:t>
            </a:r>
            <a:r>
              <a:rPr lang="en-US" dirty="0">
                <a:latin typeface="Calibri" panose="020F0502020204030204" pitchFamily="34" charset="0"/>
                <a:cs typeface="Calibri" panose="020F0502020204030204" pitchFamily="34" charset="0"/>
              </a:rPr>
              <a:t>is the proposition:</a:t>
            </a:r>
          </a:p>
          <a:p>
            <a:pPr marL="0" indent="0" algn="l" rtl="0">
              <a:buNone/>
            </a:pPr>
            <a:r>
              <a:rPr lang="en-US" dirty="0">
                <a:latin typeface="Calibri" panose="020F0502020204030204" pitchFamily="34" charset="0"/>
                <a:cs typeface="Calibri" panose="020F0502020204030204" pitchFamily="34" charset="0"/>
              </a:rPr>
              <a:t> 	</a:t>
            </a:r>
            <a:r>
              <a:rPr lang="en-US" dirty="0">
                <a:solidFill>
                  <a:srgbClr val="FF0000"/>
                </a:solidFill>
                <a:latin typeface="Calibri" panose="020F0502020204030204" pitchFamily="34" charset="0"/>
                <a:cs typeface="Calibri" panose="020F0502020204030204" pitchFamily="34" charset="0"/>
              </a:rPr>
              <a:t>“</a:t>
            </a:r>
            <a:r>
              <a:rPr lang="en-US" i="1" dirty="0">
                <a:solidFill>
                  <a:srgbClr val="FF0000"/>
                </a:solidFill>
                <a:latin typeface="Calibri" panose="020F0502020204030204" pitchFamily="34" charset="0"/>
                <a:cs typeface="Calibri" panose="020F0502020204030204" pitchFamily="34" charset="0"/>
              </a:rPr>
              <a:t>p </a:t>
            </a:r>
            <a:r>
              <a:rPr lang="en-US" dirty="0">
                <a:solidFill>
                  <a:srgbClr val="FF0000"/>
                </a:solidFill>
                <a:latin typeface="Calibri" panose="020F0502020204030204" pitchFamily="34" charset="0"/>
                <a:cs typeface="Calibri" panose="020F0502020204030204" pitchFamily="34" charset="0"/>
              </a:rPr>
              <a:t>if and only if </a:t>
            </a:r>
            <a:r>
              <a:rPr lang="en-US" i="1" dirty="0">
                <a:solidFill>
                  <a:srgbClr val="FF0000"/>
                </a:solidFill>
                <a:latin typeface="Calibri" panose="020F0502020204030204" pitchFamily="34" charset="0"/>
                <a:cs typeface="Calibri" panose="020F0502020204030204" pitchFamily="34" charset="0"/>
              </a:rPr>
              <a:t>q</a:t>
            </a:r>
            <a:r>
              <a:rPr lang="en-US" dirty="0">
                <a:solidFill>
                  <a:srgbClr val="FF0000"/>
                </a:solidFill>
                <a:latin typeface="Calibri" panose="020F0502020204030204" pitchFamily="34" charset="0"/>
                <a:cs typeface="Calibri" panose="020F0502020204030204" pitchFamily="34" charset="0"/>
              </a:rPr>
              <a:t>.” == </a:t>
            </a:r>
            <a:r>
              <a:rPr lang="en-GB" dirty="0">
                <a:solidFill>
                  <a:srgbClr val="FF0000"/>
                </a:solidFill>
                <a:latin typeface="Calibri" panose="020F0502020204030204" pitchFamily="34" charset="0"/>
                <a:cs typeface="Calibri" panose="020F0502020204030204" pitchFamily="34" charset="0"/>
              </a:rPr>
              <a:t>p </a:t>
            </a:r>
            <a:r>
              <a:rPr lang="en-GB" dirty="0" err="1">
                <a:solidFill>
                  <a:srgbClr val="FF0000"/>
                </a:solidFill>
                <a:latin typeface="Calibri" panose="020F0502020204030204" pitchFamily="34" charset="0"/>
                <a:cs typeface="Calibri" panose="020F0502020204030204" pitchFamily="34" charset="0"/>
              </a:rPr>
              <a:t>iff</a:t>
            </a:r>
            <a:r>
              <a:rPr lang="en-GB" dirty="0">
                <a:solidFill>
                  <a:srgbClr val="FF0000"/>
                </a:solidFill>
                <a:latin typeface="Calibri" panose="020F0502020204030204" pitchFamily="34" charset="0"/>
                <a:cs typeface="Calibri" panose="020F0502020204030204" pitchFamily="34" charset="0"/>
              </a:rPr>
              <a:t> q</a:t>
            </a:r>
            <a:endParaRPr lang="en-US" dirty="0">
              <a:solidFill>
                <a:srgbClr val="FF0000"/>
              </a:solidFill>
              <a:latin typeface="Calibri" panose="020F0502020204030204" pitchFamily="34" charset="0"/>
              <a:cs typeface="Calibri" panose="020F0502020204030204" pitchFamily="34" charset="0"/>
            </a:endParaRPr>
          </a:p>
          <a:p>
            <a:pPr algn="l" rtl="0"/>
            <a:r>
              <a:rPr lang="en-US" dirty="0">
                <a:latin typeface="Calibri" panose="020F0502020204030204" pitchFamily="34" charset="0"/>
                <a:cs typeface="Calibri" panose="020F0502020204030204" pitchFamily="34" charset="0"/>
              </a:rPr>
              <a:t>The biconditional statement </a:t>
            </a:r>
            <a:r>
              <a:rPr lang="en-US" i="1" dirty="0">
                <a:latin typeface="Calibri" panose="020F0502020204030204" pitchFamily="34" charset="0"/>
                <a:cs typeface="Calibri" panose="020F0502020204030204" pitchFamily="34" charset="0"/>
              </a:rPr>
              <a:t>p </a:t>
            </a:r>
            <a:r>
              <a:rPr lang="en-US" dirty="0">
                <a:latin typeface="Calibri" panose="020F0502020204030204" pitchFamily="34" charset="0"/>
                <a:cs typeface="Calibri" panose="020F0502020204030204" pitchFamily="34" charset="0"/>
              </a:rPr>
              <a:t>↔ </a:t>
            </a:r>
            <a:r>
              <a:rPr lang="en-US" i="1" dirty="0">
                <a:latin typeface="Calibri" panose="020F0502020204030204" pitchFamily="34" charset="0"/>
                <a:cs typeface="Calibri" panose="020F0502020204030204" pitchFamily="34" charset="0"/>
              </a:rPr>
              <a:t>q </a:t>
            </a:r>
            <a:r>
              <a:rPr lang="en-US" dirty="0">
                <a:latin typeface="Calibri" panose="020F0502020204030204" pitchFamily="34" charset="0"/>
                <a:cs typeface="Calibri" panose="020F0502020204030204" pitchFamily="34" charset="0"/>
              </a:rPr>
              <a:t>is true when </a:t>
            </a:r>
            <a:r>
              <a:rPr lang="en-US" i="1" dirty="0">
                <a:latin typeface="Calibri" panose="020F0502020204030204" pitchFamily="34" charset="0"/>
                <a:cs typeface="Calibri" panose="020F0502020204030204" pitchFamily="34" charset="0"/>
              </a:rPr>
              <a:t>p </a:t>
            </a:r>
            <a:r>
              <a:rPr lang="en-US" dirty="0">
                <a:latin typeface="Calibri" panose="020F0502020204030204" pitchFamily="34" charset="0"/>
                <a:cs typeface="Calibri" panose="020F0502020204030204" pitchFamily="34" charset="0"/>
              </a:rPr>
              <a:t>and </a:t>
            </a:r>
            <a:r>
              <a:rPr lang="en-US" i="1" dirty="0">
                <a:latin typeface="Calibri" panose="020F0502020204030204" pitchFamily="34" charset="0"/>
                <a:cs typeface="Calibri" panose="020F0502020204030204" pitchFamily="34" charset="0"/>
              </a:rPr>
              <a:t>q </a:t>
            </a:r>
            <a:r>
              <a:rPr lang="en-US" dirty="0">
                <a:latin typeface="Calibri" panose="020F0502020204030204" pitchFamily="34" charset="0"/>
                <a:cs typeface="Calibri" panose="020F0502020204030204" pitchFamily="34" charset="0"/>
              </a:rPr>
              <a:t>have the same truth values and is false otherwise.</a:t>
            </a:r>
          </a:p>
          <a:p>
            <a:pPr algn="l" rtl="0"/>
            <a:r>
              <a:rPr lang="en-US" dirty="0">
                <a:latin typeface="Calibri" panose="020F0502020204030204" pitchFamily="34" charset="0"/>
                <a:cs typeface="Calibri" panose="020F0502020204030204" pitchFamily="34" charset="0"/>
              </a:rPr>
              <a:t> Biconditional statements are also called </a:t>
            </a:r>
            <a:r>
              <a:rPr lang="en-US" i="1" dirty="0">
                <a:latin typeface="Calibri" panose="020F0502020204030204" pitchFamily="34" charset="0"/>
                <a:cs typeface="Calibri" panose="020F0502020204030204" pitchFamily="34" charset="0"/>
              </a:rPr>
              <a:t>bi-implications</a:t>
            </a:r>
            <a:r>
              <a:rPr lang="en-US" dirty="0">
                <a:latin typeface="Calibri" panose="020F0502020204030204" pitchFamily="34" charset="0"/>
                <a:cs typeface="Calibri" panose="020F0502020204030204" pitchFamily="34" charset="0"/>
              </a:rPr>
              <a:t>.</a:t>
            </a:r>
            <a:endParaRPr lang="ar-E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834734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Cont.,</a:t>
            </a:r>
            <a:endParaRPr lang="ar-EG"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827584" y="1616532"/>
            <a:ext cx="7488831" cy="390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2242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a:t>
            </a:r>
          </a:p>
        </p:txBody>
      </p:sp>
      <p:sp>
        <p:nvSpPr>
          <p:cNvPr id="3" name="Content Placeholder 2"/>
          <p:cNvSpPr>
            <a:spLocks noGrp="1"/>
          </p:cNvSpPr>
          <p:nvPr>
            <p:ph sz="quarter" idx="1"/>
          </p:nvPr>
        </p:nvSpPr>
        <p:spPr/>
        <p:txBody>
          <a:bodyPr/>
          <a:lstStyle/>
          <a:p>
            <a:r>
              <a:rPr lang="en-US" dirty="0"/>
              <a:t>Kenneth H. Rosen, “ Discrete Mathematics and Its Applications”, 7</a:t>
            </a:r>
            <a:r>
              <a:rPr lang="en-US" baseline="30000" dirty="0"/>
              <a:t>th</a:t>
            </a:r>
            <a:r>
              <a:rPr lang="en-US" dirty="0"/>
              <a:t> Edition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sz="3600" dirty="0">
                <a:latin typeface="Comic Sans MS" pitchFamily="66" charset="0"/>
              </a:rPr>
              <a:t>Note</a:t>
            </a:r>
            <a:endParaRPr lang="ar-EG" sz="3600" dirty="0"/>
          </a:p>
        </p:txBody>
      </p:sp>
      <p:sp>
        <p:nvSpPr>
          <p:cNvPr id="3" name="Content Placeholder 2"/>
          <p:cNvSpPr>
            <a:spLocks noGrp="1"/>
          </p:cNvSpPr>
          <p:nvPr>
            <p:ph idx="1"/>
          </p:nvPr>
        </p:nvSpPr>
        <p:spPr/>
        <p:txBody>
          <a:bodyPr>
            <a:normAutofit/>
          </a:bodyPr>
          <a:lstStyle/>
          <a:p>
            <a:pPr algn="l" rtl="0"/>
            <a:r>
              <a:rPr lang="en-US" dirty="0" smtClean="0">
                <a:latin typeface="Calibri" panose="020F0502020204030204" pitchFamily="34" charset="0"/>
                <a:cs typeface="Calibri" panose="020F0502020204030204" pitchFamily="34" charset="0"/>
              </a:rPr>
              <a:t>the </a:t>
            </a:r>
            <a:r>
              <a:rPr lang="en-US" dirty="0">
                <a:latin typeface="Calibri" panose="020F0502020204030204" pitchFamily="34" charset="0"/>
                <a:cs typeface="Calibri" panose="020F0502020204030204" pitchFamily="34" charset="0"/>
              </a:rPr>
              <a:t>statement </a:t>
            </a:r>
            <a:r>
              <a:rPr lang="en-US" i="1" dirty="0">
                <a:latin typeface="Calibri" panose="020F0502020204030204" pitchFamily="34" charset="0"/>
                <a:cs typeface="Calibri" panose="020F0502020204030204" pitchFamily="34" charset="0"/>
              </a:rPr>
              <a:t>p </a:t>
            </a:r>
            <a:r>
              <a:rPr lang="en-US" dirty="0">
                <a:latin typeface="Calibri" panose="020F0502020204030204" pitchFamily="34" charset="0"/>
                <a:cs typeface="Calibri" panose="020F0502020204030204" pitchFamily="34" charset="0"/>
              </a:rPr>
              <a:t>↔ </a:t>
            </a:r>
            <a:r>
              <a:rPr lang="en-US" i="1" dirty="0">
                <a:latin typeface="Calibri" panose="020F0502020204030204" pitchFamily="34" charset="0"/>
                <a:cs typeface="Calibri" panose="020F0502020204030204" pitchFamily="34" charset="0"/>
              </a:rPr>
              <a:t>q </a:t>
            </a:r>
            <a:r>
              <a:rPr lang="en-US" dirty="0">
                <a:latin typeface="Calibri" panose="020F0502020204030204" pitchFamily="34" charset="0"/>
                <a:cs typeface="Calibri" panose="020F0502020204030204" pitchFamily="34" charset="0"/>
              </a:rPr>
              <a:t>is true when both the conditional statements </a:t>
            </a:r>
            <a:r>
              <a:rPr lang="en-US" i="1" dirty="0">
                <a:latin typeface="Calibri" panose="020F0502020204030204" pitchFamily="34" charset="0"/>
                <a:cs typeface="Calibri" panose="020F0502020204030204" pitchFamily="34" charset="0"/>
              </a:rPr>
              <a:t>p </a:t>
            </a:r>
            <a:r>
              <a:rPr lang="en-US" dirty="0">
                <a:latin typeface="Calibri" panose="020F0502020204030204" pitchFamily="34" charset="0"/>
                <a:cs typeface="Calibri" panose="020F0502020204030204" pitchFamily="34" charset="0"/>
              </a:rPr>
              <a:t>→ </a:t>
            </a:r>
            <a:r>
              <a:rPr lang="en-US" i="1" dirty="0">
                <a:latin typeface="Calibri" panose="020F0502020204030204" pitchFamily="34" charset="0"/>
                <a:cs typeface="Calibri" panose="020F0502020204030204" pitchFamily="34" charset="0"/>
              </a:rPr>
              <a:t>q </a:t>
            </a:r>
            <a:r>
              <a:rPr lang="en-US" dirty="0">
                <a:latin typeface="Calibri" panose="020F0502020204030204" pitchFamily="34" charset="0"/>
                <a:cs typeface="Calibri" panose="020F0502020204030204" pitchFamily="34" charset="0"/>
              </a:rPr>
              <a:t>and </a:t>
            </a:r>
            <a:r>
              <a:rPr lang="en-US" i="1" dirty="0">
                <a:latin typeface="Calibri" panose="020F0502020204030204" pitchFamily="34" charset="0"/>
                <a:cs typeface="Calibri" panose="020F0502020204030204" pitchFamily="34" charset="0"/>
              </a:rPr>
              <a:t>q </a:t>
            </a:r>
            <a:r>
              <a:rPr lang="en-US" dirty="0">
                <a:latin typeface="Calibri" panose="020F0502020204030204" pitchFamily="34" charset="0"/>
                <a:cs typeface="Calibri" panose="020F0502020204030204" pitchFamily="34" charset="0"/>
              </a:rPr>
              <a:t>→ </a:t>
            </a:r>
            <a:r>
              <a:rPr lang="en-US" i="1" dirty="0">
                <a:latin typeface="Calibri" panose="020F0502020204030204" pitchFamily="34" charset="0"/>
                <a:cs typeface="Calibri" panose="020F0502020204030204" pitchFamily="34" charset="0"/>
              </a:rPr>
              <a:t>p </a:t>
            </a:r>
            <a:r>
              <a:rPr lang="en-US" dirty="0">
                <a:latin typeface="Calibri" panose="020F0502020204030204" pitchFamily="34" charset="0"/>
                <a:cs typeface="Calibri" panose="020F0502020204030204" pitchFamily="34" charset="0"/>
              </a:rPr>
              <a:t>are true and is false otherwise. </a:t>
            </a:r>
          </a:p>
          <a:p>
            <a:pPr algn="l" rtl="0"/>
            <a:r>
              <a:rPr lang="en-US" dirty="0">
                <a:latin typeface="Calibri" panose="020F0502020204030204" pitchFamily="34" charset="0"/>
                <a:cs typeface="Calibri" panose="020F0502020204030204" pitchFamily="34" charset="0"/>
              </a:rPr>
              <a:t>That is why we use the words “if and only if” to express this logical connective and why it is symbolically written by combining the symbols → and←.</a:t>
            </a:r>
            <a:endParaRPr lang="ar-E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970338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GB" sz="3600" b="1" dirty="0" smtClean="0">
                <a:solidFill>
                  <a:srgbClr val="FF0000"/>
                </a:solidFill>
              </a:rPr>
              <a:t>Example 1</a:t>
            </a:r>
            <a:endParaRPr lang="ar-EG" sz="3600" dirty="0">
              <a:solidFill>
                <a:srgbClr val="FF0000"/>
              </a:solidFill>
            </a:endParaRPr>
          </a:p>
        </p:txBody>
      </p:sp>
      <p:sp>
        <p:nvSpPr>
          <p:cNvPr id="3" name="Content Placeholder 2"/>
          <p:cNvSpPr>
            <a:spLocks noGrp="1"/>
          </p:cNvSpPr>
          <p:nvPr>
            <p:ph idx="1"/>
          </p:nvPr>
        </p:nvSpPr>
        <p:spPr/>
        <p:txBody>
          <a:bodyPr/>
          <a:lstStyle/>
          <a:p>
            <a:pPr algn="l" rtl="0"/>
            <a:r>
              <a:rPr lang="en-US" dirty="0">
                <a:latin typeface="Comic Sans MS" pitchFamily="66" charset="0"/>
              </a:rPr>
              <a:t>Let </a:t>
            </a:r>
            <a:r>
              <a:rPr lang="en-US" i="1" dirty="0">
                <a:latin typeface="Comic Sans MS" pitchFamily="66" charset="0"/>
              </a:rPr>
              <a:t>p </a:t>
            </a:r>
            <a:r>
              <a:rPr lang="en-US" dirty="0">
                <a:latin typeface="Comic Sans MS" pitchFamily="66" charset="0"/>
              </a:rPr>
              <a:t>be the statement “You can take the flight,” and let </a:t>
            </a:r>
            <a:r>
              <a:rPr lang="en-US" i="1" dirty="0">
                <a:latin typeface="Comic Sans MS" pitchFamily="66" charset="0"/>
              </a:rPr>
              <a:t>q </a:t>
            </a:r>
            <a:r>
              <a:rPr lang="en-US" dirty="0">
                <a:latin typeface="Comic Sans MS" pitchFamily="66" charset="0"/>
              </a:rPr>
              <a:t>be the statement “You buy a ticket.”</a:t>
            </a:r>
          </a:p>
          <a:p>
            <a:pPr algn="l" rtl="0"/>
            <a:r>
              <a:rPr lang="en-US" dirty="0">
                <a:latin typeface="Comic Sans MS" pitchFamily="66" charset="0"/>
              </a:rPr>
              <a:t>Then </a:t>
            </a:r>
            <a:r>
              <a:rPr lang="en-US" i="1" dirty="0">
                <a:latin typeface="Comic Sans MS" pitchFamily="66" charset="0"/>
              </a:rPr>
              <a:t>p </a:t>
            </a:r>
            <a:r>
              <a:rPr lang="en-US" dirty="0">
                <a:latin typeface="Comic Sans MS" pitchFamily="66" charset="0"/>
              </a:rPr>
              <a:t>↔ </a:t>
            </a:r>
            <a:r>
              <a:rPr lang="en-US" i="1" dirty="0">
                <a:latin typeface="Comic Sans MS" pitchFamily="66" charset="0"/>
              </a:rPr>
              <a:t>q </a:t>
            </a:r>
            <a:r>
              <a:rPr lang="en-US" dirty="0">
                <a:latin typeface="Comic Sans MS" pitchFamily="66" charset="0"/>
              </a:rPr>
              <a:t>is the statement</a:t>
            </a:r>
          </a:p>
          <a:p>
            <a:pPr marL="0" indent="0" algn="l" rtl="0">
              <a:buNone/>
            </a:pPr>
            <a:r>
              <a:rPr lang="en-US" dirty="0">
                <a:latin typeface="Comic Sans MS" pitchFamily="66" charset="0"/>
              </a:rPr>
              <a:t>	“You can take the flight if and only if you 	buy a ticket.”</a:t>
            </a:r>
            <a:endParaRPr lang="ar-EG" dirty="0">
              <a:latin typeface="Comic Sans MS" pitchFamily="66" charset="0"/>
            </a:endParaRPr>
          </a:p>
        </p:txBody>
      </p:sp>
    </p:spTree>
    <p:extLst>
      <p:ext uri="{BB962C8B-B14F-4D97-AF65-F5344CB8AC3E}">
        <p14:creationId xmlns:p14="http://schemas.microsoft.com/office/powerpoint/2010/main" val="38719780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sz="3600" b="1" dirty="0" smtClean="0">
                <a:solidFill>
                  <a:srgbClr val="FF0000"/>
                </a:solidFill>
              </a:rPr>
              <a:t>Example 2</a:t>
            </a:r>
            <a:endParaRPr lang="ar-EG" sz="3600" b="1" dirty="0">
              <a:solidFill>
                <a:srgbClr val="FF0000"/>
              </a:solidFill>
            </a:endParaRPr>
          </a:p>
        </p:txBody>
      </p:sp>
      <p:sp>
        <p:nvSpPr>
          <p:cNvPr id="3" name="Content Placeholder 2"/>
          <p:cNvSpPr>
            <a:spLocks noGrp="1"/>
          </p:cNvSpPr>
          <p:nvPr>
            <p:ph idx="1"/>
          </p:nvPr>
        </p:nvSpPr>
        <p:spPr/>
        <p:txBody>
          <a:bodyPr>
            <a:normAutofit/>
          </a:bodyPr>
          <a:lstStyle/>
          <a:p>
            <a:pPr algn="l" rtl="0"/>
            <a:r>
              <a:rPr lang="en-US" dirty="0">
                <a:latin typeface="Comic Sans MS" pitchFamily="66" charset="0"/>
              </a:rPr>
              <a:t>Consider the statement in English</a:t>
            </a:r>
          </a:p>
          <a:p>
            <a:pPr marL="0" indent="0" algn="l" rtl="0">
              <a:buNone/>
            </a:pPr>
            <a:r>
              <a:rPr lang="en-US" dirty="0">
                <a:latin typeface="Comic Sans MS" pitchFamily="66" charset="0"/>
              </a:rPr>
              <a:t>	</a:t>
            </a:r>
            <a:r>
              <a:rPr lang="en-US" dirty="0">
                <a:solidFill>
                  <a:srgbClr val="FF0000"/>
                </a:solidFill>
                <a:latin typeface="Comic Sans MS" pitchFamily="66" charset="0"/>
              </a:rPr>
              <a:t>“If you finish your meal, then you can </a:t>
            </a:r>
            <a:r>
              <a:rPr lang="en-US" dirty="0" smtClean="0">
                <a:solidFill>
                  <a:srgbClr val="FF0000"/>
                </a:solidFill>
                <a:latin typeface="Comic Sans MS" pitchFamily="66" charset="0"/>
              </a:rPr>
              <a:t>have </a:t>
            </a:r>
            <a:r>
              <a:rPr lang="en-US" dirty="0">
                <a:solidFill>
                  <a:srgbClr val="FF0000"/>
                </a:solidFill>
                <a:latin typeface="Comic Sans MS" pitchFamily="66" charset="0"/>
              </a:rPr>
              <a:t>dessert.”</a:t>
            </a:r>
          </a:p>
          <a:p>
            <a:pPr algn="l" rtl="0"/>
            <a:r>
              <a:rPr lang="en-US" dirty="0">
                <a:latin typeface="Comic Sans MS" pitchFamily="66" charset="0"/>
              </a:rPr>
              <a:t> What is really meant is “You can have dessert if and only if you finish your meal.”</a:t>
            </a:r>
          </a:p>
          <a:p>
            <a:pPr algn="l" rtl="0"/>
            <a:r>
              <a:rPr lang="en-US" dirty="0">
                <a:latin typeface="Comic Sans MS" pitchFamily="66" charset="0"/>
              </a:rPr>
              <a:t> This last statement is logically equivalent to the two statements “</a:t>
            </a:r>
            <a:r>
              <a:rPr lang="en-US" dirty="0">
                <a:solidFill>
                  <a:srgbClr val="FF0000"/>
                </a:solidFill>
                <a:latin typeface="Comic Sans MS" pitchFamily="66" charset="0"/>
              </a:rPr>
              <a:t>If you finish your meal, then you can have dessert”</a:t>
            </a:r>
            <a:r>
              <a:rPr lang="en-US" dirty="0">
                <a:latin typeface="Comic Sans MS" pitchFamily="66" charset="0"/>
              </a:rPr>
              <a:t> and “</a:t>
            </a:r>
            <a:r>
              <a:rPr lang="en-US" dirty="0">
                <a:solidFill>
                  <a:srgbClr val="FF0000"/>
                </a:solidFill>
                <a:latin typeface="Comic Sans MS" pitchFamily="66" charset="0"/>
              </a:rPr>
              <a:t>You can have dessert only if you finish your meal.”</a:t>
            </a:r>
            <a:endParaRPr lang="ar-EG" dirty="0">
              <a:solidFill>
                <a:srgbClr val="FF0000"/>
              </a:solidFill>
              <a:latin typeface="Comic Sans MS" pitchFamily="66" charset="0"/>
            </a:endParaRPr>
          </a:p>
        </p:txBody>
      </p:sp>
    </p:spTree>
    <p:extLst>
      <p:ext uri="{BB962C8B-B14F-4D97-AF65-F5344CB8AC3E}">
        <p14:creationId xmlns:p14="http://schemas.microsoft.com/office/powerpoint/2010/main" val="25568545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Sheet # 1</a:t>
            </a:r>
            <a:endParaRPr lang="ar-EG" b="1" dirty="0"/>
          </a:p>
        </p:txBody>
      </p:sp>
      <p:sp>
        <p:nvSpPr>
          <p:cNvPr id="3" name="Content Placeholder 2"/>
          <p:cNvSpPr>
            <a:spLocks noGrp="1"/>
          </p:cNvSpPr>
          <p:nvPr>
            <p:ph sz="quarter" idx="1"/>
          </p:nvPr>
        </p:nvSpPr>
        <p:spPr/>
        <p:txBody>
          <a:bodyPr/>
          <a:lstStyle/>
          <a:p>
            <a:pPr algn="ctr"/>
            <a:endParaRPr lang="en-US" dirty="0"/>
          </a:p>
          <a:p>
            <a:r>
              <a:rPr lang="en-US" dirty="0" smtClean="0"/>
              <a:t>Textbook: Exercises Page # 12.</a:t>
            </a:r>
            <a:endParaRPr lang="en-US" dirty="0"/>
          </a:p>
          <a:p>
            <a:pPr algn="ctr"/>
            <a:endParaRPr lang="en-US" dirty="0"/>
          </a:p>
          <a:p>
            <a:pPr marL="0" indent="0" algn="ctr">
              <a:buNone/>
            </a:pPr>
            <a:endParaRPr lang="ar-EG" dirty="0"/>
          </a:p>
        </p:txBody>
      </p:sp>
    </p:spTree>
    <p:extLst>
      <p:ext uri="{BB962C8B-B14F-4D97-AF65-F5344CB8AC3E}">
        <p14:creationId xmlns:p14="http://schemas.microsoft.com/office/powerpoint/2010/main" val="41830342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rtl="0"/>
            <a:r>
              <a:rPr lang="en-US" b="1" dirty="0"/>
              <a:t>Course Plan</a:t>
            </a:r>
            <a:endParaRPr lang="ar-EG" b="1" dirty="0"/>
          </a:p>
        </p:txBody>
      </p:sp>
      <p:sp>
        <p:nvSpPr>
          <p:cNvPr id="3" name="Content Placeholder 2"/>
          <p:cNvSpPr>
            <a:spLocks noGrp="1"/>
          </p:cNvSpPr>
          <p:nvPr>
            <p:ph idx="1"/>
          </p:nvPr>
        </p:nvSpPr>
        <p:spPr/>
        <p:txBody>
          <a:bodyPr>
            <a:normAutofit/>
          </a:bodyPr>
          <a:lstStyle/>
          <a:p>
            <a:pPr algn="l" rtl="0">
              <a:defRPr/>
            </a:pPr>
            <a:r>
              <a:rPr lang="en-US" sz="2800" dirty="0"/>
              <a:t>Final Exam:                                          40</a:t>
            </a:r>
          </a:p>
          <a:p>
            <a:pPr algn="l" rtl="0">
              <a:defRPr/>
            </a:pPr>
            <a:r>
              <a:rPr lang="en-US" sz="2800" dirty="0" smtClean="0"/>
              <a:t>Mid </a:t>
            </a:r>
            <a:r>
              <a:rPr lang="en-US" sz="2800" dirty="0"/>
              <a:t>Term </a:t>
            </a:r>
            <a:r>
              <a:rPr lang="en-US" sz="2800" dirty="0" smtClean="0"/>
              <a:t>:                                           30</a:t>
            </a:r>
            <a:endParaRPr lang="en-US" sz="2800" dirty="0"/>
          </a:p>
          <a:p>
            <a:pPr algn="l" rtl="0">
              <a:defRPr/>
            </a:pPr>
            <a:r>
              <a:rPr lang="en-US" altLang="en-US" sz="2800" dirty="0"/>
              <a:t>Assignments </a:t>
            </a:r>
            <a:r>
              <a:rPr lang="en-US" sz="2800" dirty="0"/>
              <a:t>			               </a:t>
            </a:r>
            <a:r>
              <a:rPr lang="en-US" sz="2800" dirty="0" smtClean="0"/>
              <a:t>10</a:t>
            </a:r>
            <a:endParaRPr lang="en-US" sz="2800" dirty="0"/>
          </a:p>
          <a:p>
            <a:pPr algn="l" rtl="0"/>
            <a:r>
              <a:rPr lang="en-US" altLang="en-US" sz="2800" dirty="0"/>
              <a:t>Quizzes				               </a:t>
            </a:r>
            <a:r>
              <a:rPr lang="en-US" altLang="en-US" sz="2800" dirty="0" smtClean="0"/>
              <a:t>10</a:t>
            </a:r>
          </a:p>
          <a:p>
            <a:pPr algn="l" rtl="0"/>
            <a:r>
              <a:rPr lang="en-US" altLang="en-US" sz="2800" smtClean="0"/>
              <a:t>Participations				      10</a:t>
            </a:r>
            <a:endParaRPr lang="en-US" altLang="en-US" sz="2800" dirty="0"/>
          </a:p>
          <a:p>
            <a:pPr marL="0" indent="0" algn="l" rtl="0">
              <a:buFontTx/>
              <a:buNone/>
              <a:defRPr/>
            </a:pPr>
            <a:r>
              <a:rPr lang="en-US" sz="2800" dirty="0"/>
              <a:t>----------------------------------------------------</a:t>
            </a:r>
          </a:p>
          <a:p>
            <a:pPr algn="l" rtl="0">
              <a:defRPr/>
            </a:pPr>
            <a:r>
              <a:rPr lang="en-US" sz="2800" dirty="0"/>
              <a:t>Total                                                    100</a:t>
            </a:r>
          </a:p>
          <a:p>
            <a:pPr algn="l" rtl="0">
              <a:defRPr/>
            </a:pPr>
            <a:endParaRPr lang="ar-EG" sz="2800" dirty="0"/>
          </a:p>
          <a:p>
            <a:pPr algn="l" rtl="0">
              <a:defRPr/>
            </a:pPr>
            <a:endParaRPr lang="ar-EG" sz="2800" dirty="0"/>
          </a:p>
        </p:txBody>
      </p:sp>
    </p:spTree>
    <p:extLst>
      <p:ext uri="{BB962C8B-B14F-4D97-AF65-F5344CB8AC3E}">
        <p14:creationId xmlns:p14="http://schemas.microsoft.com/office/powerpoint/2010/main" val="3016508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discrete mathematics?</a:t>
            </a:r>
          </a:p>
        </p:txBody>
      </p:sp>
      <p:sp>
        <p:nvSpPr>
          <p:cNvPr id="3" name="Content Placeholder 2"/>
          <p:cNvSpPr>
            <a:spLocks noGrp="1"/>
          </p:cNvSpPr>
          <p:nvPr>
            <p:ph sz="quarter" idx="1"/>
          </p:nvPr>
        </p:nvSpPr>
        <p:spPr/>
        <p:txBody>
          <a:bodyPr/>
          <a:lstStyle/>
          <a:p>
            <a:r>
              <a:rPr lang="en-US" dirty="0"/>
              <a:t>Discrete mathematics is the part of mathematics devoted to the study of discrete objects. (Here discrete means consisting of distinct or unconnected elements.) </a:t>
            </a:r>
            <a:endParaRPr lang="en-US" dirty="0" smtClean="0"/>
          </a:p>
          <a:p>
            <a:r>
              <a:rPr lang="en-US" dirty="0"/>
              <a:t>More generally, discrete mathematics is used whenever objects are counted, when </a:t>
            </a:r>
            <a:r>
              <a:rPr lang="en-US" dirty="0" smtClean="0"/>
              <a:t>relationships </a:t>
            </a:r>
            <a:r>
              <a:rPr lang="en-US" dirty="0"/>
              <a:t>between finite (or countable) sets are studied, and when processes involving a finite number of steps are analyzed. </a:t>
            </a:r>
            <a:endParaRPr lang="en-US" dirty="0" smtClean="0"/>
          </a:p>
          <a:p>
            <a:r>
              <a:rPr lang="en-US" dirty="0" smtClean="0"/>
              <a:t>A </a:t>
            </a:r>
            <a:r>
              <a:rPr lang="en-US" dirty="0"/>
              <a:t>key reason for the growth in the importance of discrete mathematics is that information is stored and manipulated by computing machines in a discrete fashion.</a:t>
            </a:r>
          </a:p>
        </p:txBody>
      </p:sp>
    </p:spTree>
    <p:extLst>
      <p:ext uri="{BB962C8B-B14F-4D97-AF65-F5344CB8AC3E}">
        <p14:creationId xmlns:p14="http://schemas.microsoft.com/office/powerpoint/2010/main" val="2713389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 STUDY DISCRETE MATHEMATICS?</a:t>
            </a:r>
          </a:p>
        </p:txBody>
      </p:sp>
      <p:sp>
        <p:nvSpPr>
          <p:cNvPr id="3" name="Content Placeholder 2"/>
          <p:cNvSpPr>
            <a:spLocks noGrp="1"/>
          </p:cNvSpPr>
          <p:nvPr>
            <p:ph sz="quarter" idx="1"/>
          </p:nvPr>
        </p:nvSpPr>
        <p:spPr/>
        <p:txBody>
          <a:bodyPr>
            <a:normAutofit/>
          </a:bodyPr>
          <a:lstStyle/>
          <a:p>
            <a:r>
              <a:rPr lang="en-US" dirty="0" smtClean="0"/>
              <a:t>Discrete </a:t>
            </a:r>
            <a:r>
              <a:rPr lang="en-US" dirty="0"/>
              <a:t>mathematics is the gateway to more advanced courses in all parts of the mathematical sciences. </a:t>
            </a:r>
            <a:endParaRPr lang="en-US" dirty="0" smtClean="0"/>
          </a:p>
          <a:p>
            <a:r>
              <a:rPr lang="en-US" dirty="0" smtClean="0"/>
              <a:t>Discrete </a:t>
            </a:r>
            <a:r>
              <a:rPr lang="en-US" dirty="0"/>
              <a:t>mathematics provides the mathematical foundations for many computer science courses including data structures, algorithms, database theory, automata theory, formal languages, compiler theory, computer security, </a:t>
            </a:r>
            <a:r>
              <a:rPr lang="en-US" dirty="0" smtClean="0"/>
              <a:t>AI, and </a:t>
            </a:r>
            <a:r>
              <a:rPr lang="en-US" dirty="0"/>
              <a:t>operating systems. </a:t>
            </a:r>
            <a:endParaRPr lang="en-US" dirty="0" smtClean="0"/>
          </a:p>
          <a:p>
            <a:r>
              <a:rPr lang="en-US" dirty="0" smtClean="0"/>
              <a:t>Discrete </a:t>
            </a:r>
            <a:r>
              <a:rPr lang="en-US" dirty="0"/>
              <a:t>mathematics contains the necessary mathematical background for solving problems in operations research (including many discrete optimization techniques</a:t>
            </a:r>
            <a:r>
              <a:rPr lang="en-US" dirty="0" smtClean="0"/>
              <a:t>).</a:t>
            </a:r>
          </a:p>
        </p:txBody>
      </p:sp>
    </p:spTree>
    <p:extLst>
      <p:ext uri="{BB962C8B-B14F-4D97-AF65-F5344CB8AC3E}">
        <p14:creationId xmlns:p14="http://schemas.microsoft.com/office/powerpoint/2010/main" val="945792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148" y="841331"/>
            <a:ext cx="8229600" cy="990600"/>
          </a:xfrm>
        </p:spPr>
        <p:txBody>
          <a:bodyPr>
            <a:normAutofit fontScale="90000"/>
          </a:bodyPr>
          <a:lstStyle/>
          <a:p>
            <a:pPr algn="ctr"/>
            <a:r>
              <a:rPr lang="en-US" sz="4000" dirty="0">
                <a:solidFill>
                  <a:srgbClr val="0070C0"/>
                </a:solidFill>
              </a:rPr>
              <a:t>Chapter 1</a:t>
            </a:r>
            <a:br>
              <a:rPr lang="en-US" sz="4000" dirty="0">
                <a:solidFill>
                  <a:srgbClr val="0070C0"/>
                </a:solidFill>
              </a:rPr>
            </a:br>
            <a:endParaRPr lang="ar-EG" sz="4000" dirty="0"/>
          </a:p>
        </p:txBody>
      </p:sp>
      <p:sp>
        <p:nvSpPr>
          <p:cNvPr id="3" name="Content Placeholder 2"/>
          <p:cNvSpPr>
            <a:spLocks noGrp="1"/>
          </p:cNvSpPr>
          <p:nvPr>
            <p:ph sz="quarter" idx="1"/>
          </p:nvPr>
        </p:nvSpPr>
        <p:spPr/>
        <p:txBody>
          <a:bodyPr/>
          <a:lstStyle/>
          <a:p>
            <a:endParaRPr lang="en-US" dirty="0"/>
          </a:p>
          <a:p>
            <a:endParaRPr lang="en-US" dirty="0"/>
          </a:p>
          <a:p>
            <a:endParaRPr lang="en-US" dirty="0"/>
          </a:p>
          <a:p>
            <a:pPr marL="0" indent="0" algn="ctr">
              <a:buNone/>
            </a:pPr>
            <a:r>
              <a:rPr lang="en-US" sz="3600" b="1" dirty="0">
                <a:solidFill>
                  <a:srgbClr val="C00000"/>
                </a:solidFill>
                <a:latin typeface="+mj-lt"/>
                <a:cs typeface="+mj-cs"/>
              </a:rPr>
              <a:t>The Foundations:</a:t>
            </a:r>
          </a:p>
          <a:p>
            <a:pPr marL="0" indent="0" algn="ctr">
              <a:buNone/>
            </a:pPr>
            <a:r>
              <a:rPr lang="en-US" sz="3600" b="1" dirty="0">
                <a:solidFill>
                  <a:srgbClr val="C00000"/>
                </a:solidFill>
                <a:latin typeface="+mj-lt"/>
                <a:cs typeface="+mj-cs"/>
              </a:rPr>
              <a:t> Logic and Proofs</a:t>
            </a:r>
            <a:endParaRPr lang="ar-EG" sz="3600" b="1" dirty="0">
              <a:solidFill>
                <a:srgbClr val="C00000"/>
              </a:solidFill>
              <a:latin typeface="+mj-lt"/>
              <a:cs typeface="+mj-cs"/>
            </a:endParaRPr>
          </a:p>
        </p:txBody>
      </p:sp>
    </p:spTree>
    <p:extLst>
      <p:ext uri="{BB962C8B-B14F-4D97-AF65-F5344CB8AC3E}">
        <p14:creationId xmlns:p14="http://schemas.microsoft.com/office/powerpoint/2010/main" val="4144059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tx1"/>
                </a:solidFill>
              </a:rPr>
              <a:t>Logic:</a:t>
            </a:r>
            <a:endParaRPr lang="ar-EG" b="1" dirty="0">
              <a:solidFill>
                <a:schemeClr val="tx1"/>
              </a:solidFill>
            </a:endParaRPr>
          </a:p>
        </p:txBody>
      </p:sp>
      <p:sp>
        <p:nvSpPr>
          <p:cNvPr id="3" name="Content Placeholder 2"/>
          <p:cNvSpPr>
            <a:spLocks noGrp="1"/>
          </p:cNvSpPr>
          <p:nvPr>
            <p:ph sz="quarter" idx="1"/>
          </p:nvPr>
        </p:nvSpPr>
        <p:spPr/>
        <p:txBody>
          <a:bodyPr>
            <a:normAutofit lnSpcReduction="10000"/>
          </a:bodyPr>
          <a:lstStyle/>
          <a:p>
            <a:r>
              <a:rPr lang="en-US" sz="3200" dirty="0">
                <a:latin typeface="Calibri" panose="020F0502020204030204" pitchFamily="34" charset="0"/>
              </a:rPr>
              <a:t>Logic is the basis of all mathematical reasoning, and of all </a:t>
            </a:r>
            <a:r>
              <a:rPr lang="en-US" sz="3200" dirty="0">
                <a:solidFill>
                  <a:srgbClr val="FF0000"/>
                </a:solidFill>
                <a:latin typeface="Calibri" panose="020F0502020204030204" pitchFamily="34" charset="0"/>
              </a:rPr>
              <a:t>automated reasoning</a:t>
            </a:r>
            <a:r>
              <a:rPr lang="en-US" sz="3200" dirty="0">
                <a:latin typeface="Calibri" panose="020F0502020204030204" pitchFamily="34" charset="0"/>
              </a:rPr>
              <a:t>. </a:t>
            </a:r>
            <a:endParaRPr lang="en-US" sz="3200" dirty="0" smtClean="0">
              <a:latin typeface="Calibri" panose="020F0502020204030204" pitchFamily="34" charset="0"/>
            </a:endParaRPr>
          </a:p>
          <a:p>
            <a:r>
              <a:rPr lang="en-US" sz="3200" dirty="0" smtClean="0">
                <a:latin typeface="Calibri" panose="020F0502020204030204" pitchFamily="34" charset="0"/>
              </a:rPr>
              <a:t>Automated </a:t>
            </a:r>
            <a:r>
              <a:rPr lang="en-US" sz="3200" dirty="0">
                <a:latin typeface="Calibri" panose="020F0502020204030204" pitchFamily="34" charset="0"/>
              </a:rPr>
              <a:t>reasoning is the area of computer science that is concerned with applying reasoning in the form of logic to computing systems.</a:t>
            </a:r>
          </a:p>
          <a:p>
            <a:r>
              <a:rPr lang="en-US" sz="3200" dirty="0">
                <a:latin typeface="Calibri" panose="020F0502020204030204" pitchFamily="34" charset="0"/>
              </a:rPr>
              <a:t>If given a set of assumptions and a goal, an automated reasoning system should be able to make logical inferences towards that goal automatically</a:t>
            </a:r>
            <a:r>
              <a:rPr lang="en-US" sz="3200" dirty="0" smtClean="0">
                <a:latin typeface="Calibri" panose="020F0502020204030204" pitchFamily="34" charset="0"/>
              </a:rPr>
              <a:t>.</a:t>
            </a:r>
            <a:endParaRPr lang="en-US" sz="3200" dirty="0">
              <a:latin typeface="Calibri" panose="020F0502020204030204" pitchFamily="34" charset="0"/>
            </a:endParaRPr>
          </a:p>
        </p:txBody>
      </p:sp>
    </p:spTree>
    <p:extLst>
      <p:ext uri="{BB962C8B-B14F-4D97-AF65-F5344CB8AC3E}">
        <p14:creationId xmlns:p14="http://schemas.microsoft.com/office/powerpoint/2010/main" val="18489593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1216</TotalTime>
  <Words>1696</Words>
  <Application>Microsoft Office PowerPoint</Application>
  <PresentationFormat>On-screen Show (4:3)</PresentationFormat>
  <Paragraphs>219</Paragraphs>
  <Slides>43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43</vt:i4>
      </vt:variant>
    </vt:vector>
  </HeadingPairs>
  <TitlesOfParts>
    <vt:vector size="52" baseType="lpstr">
      <vt:lpstr>Arial</vt:lpstr>
      <vt:lpstr>Bookman Old Style</vt:lpstr>
      <vt:lpstr>Calibri</vt:lpstr>
      <vt:lpstr>Comic Sans MS</vt:lpstr>
      <vt:lpstr>Gill Sans MT</vt:lpstr>
      <vt:lpstr>Times New Roman</vt:lpstr>
      <vt:lpstr>Wingdings</vt:lpstr>
      <vt:lpstr>Wingdings 3</vt:lpstr>
      <vt:lpstr>Origin</vt:lpstr>
      <vt:lpstr>Discrete Mathematics Ass. Prof. Khaled Elshafey</vt:lpstr>
      <vt:lpstr>Course  Objectives</vt:lpstr>
      <vt:lpstr>Course Topics:</vt:lpstr>
      <vt:lpstr>Reference</vt:lpstr>
      <vt:lpstr>Course Plan</vt:lpstr>
      <vt:lpstr>What is discrete mathematics?</vt:lpstr>
      <vt:lpstr>WHY STUDY DISCRETE MATHEMATICS?</vt:lpstr>
      <vt:lpstr>Chapter 1 </vt:lpstr>
      <vt:lpstr>Logic:</vt:lpstr>
      <vt:lpstr>Proofs:</vt:lpstr>
      <vt:lpstr>Propositional Logic</vt:lpstr>
      <vt:lpstr>EXAMPLE 1</vt:lpstr>
      <vt:lpstr>EXAMPLE 2</vt:lpstr>
      <vt:lpstr>Cont.,</vt:lpstr>
      <vt:lpstr>How to denote Proposition</vt:lpstr>
      <vt:lpstr>Propositional calculus</vt:lpstr>
      <vt:lpstr>Some Popular Logic Operators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Conditional Statements</vt:lpstr>
      <vt:lpstr>PowerPoint Presentation</vt:lpstr>
      <vt:lpstr>Example:</vt:lpstr>
      <vt:lpstr>Different Forms of Conditional Statement</vt:lpstr>
      <vt:lpstr>Example: “p only if q” </vt:lpstr>
      <vt:lpstr>Example: “q unless ￢p”</vt:lpstr>
      <vt:lpstr>Example:</vt:lpstr>
      <vt:lpstr>Note:</vt:lpstr>
      <vt:lpstr>The contrapositive of p → q</vt:lpstr>
      <vt:lpstr>The Inverse  and Converse of p → q.</vt:lpstr>
      <vt:lpstr>Self Study</vt:lpstr>
      <vt:lpstr>Example</vt:lpstr>
      <vt:lpstr>Cont.,</vt:lpstr>
      <vt:lpstr>Biconditional Operator</vt:lpstr>
      <vt:lpstr>Cont.,</vt:lpstr>
      <vt:lpstr>Note</vt:lpstr>
      <vt:lpstr>Example 1</vt:lpstr>
      <vt:lpstr>Example 2</vt:lpstr>
      <vt:lpstr>Sheet # 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Discrete Mathematics</dc:title>
  <dc:creator>Mena&amp;Ahmed</dc:creator>
  <cp:lastModifiedBy>Infinity</cp:lastModifiedBy>
  <cp:revision>143</cp:revision>
  <dcterms:modified xsi:type="dcterms:W3CDTF">2025-09-14T10:49:21Z</dcterms:modified>
</cp:coreProperties>
</file>